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30" r:id="rId49"/>
    <p:sldId id="304" r:id="rId50"/>
    <p:sldId id="333" r:id="rId51"/>
    <p:sldId id="331" r:id="rId52"/>
    <p:sldId id="332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24" r:id="rId68"/>
    <p:sldId id="329" r:id="rId69"/>
    <p:sldId id="323" r:id="rId70"/>
    <p:sldId id="325" r:id="rId71"/>
    <p:sldId id="326" r:id="rId72"/>
    <p:sldId id="327" r:id="rId73"/>
    <p:sldId id="319" r:id="rId74"/>
    <p:sldId id="320" r:id="rId75"/>
    <p:sldId id="321" r:id="rId76"/>
    <p:sldId id="322" r:id="rId77"/>
  </p:sldIdLst>
  <p:sldSz cx="9144000" cy="6858000" type="screen4x3"/>
  <p:notesSz cx="6858000" cy="9144000"/>
  <p:embeddedFontLst>
    <p:embeddedFont>
      <p:font typeface="Helvetica" panose="020B0604020202020204" pitchFamily="34" charset="0"/>
      <p:regular r:id="rId79"/>
      <p:bold r:id="rId80"/>
      <p:italic r:id="rId81"/>
      <p:boldItalic r:id="rId82"/>
    </p:embeddedFont>
    <p:embeddedFont>
      <p:font typeface="나눔명조" panose="02020603020101020101" pitchFamily="18" charset="-127"/>
      <p:regular r:id="rId83"/>
      <p:bold r:id="rId84"/>
    </p:embeddedFont>
    <p:embeddedFont>
      <p:font typeface="맑은 고딕" panose="020B0503020000020004" pitchFamily="50" charset="-127"/>
      <p:regular r:id="rId85"/>
      <p:bold r:id="rId8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F2F2"/>
          </a:solidFill>
        </a:fill>
      </a:tcStyle>
    </a:wholeTbl>
    <a:band2H>
      <a:tcTxStyle/>
      <a:tcStyle>
        <a:tcBdr/>
        <a:fill>
          <a:solidFill>
            <a:srgbClr val="F9F9F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>
              <a:lumOff val="16690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>
              <a:lumOff val="16690"/>
            </a:schemeClr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>
              <a:lumOff val="1669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CDCDC"/>
          </a:solidFill>
        </a:fill>
      </a:tcStyle>
    </a:wholeTbl>
    <a:band2H>
      <a:tcTxStyle/>
      <a:tcStyle>
        <a:tcBdr/>
        <a:fill>
          <a:solidFill>
            <a:schemeClr val="accent6">
              <a:lumOff val="63215"/>
            </a:schemeClr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404040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6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나눔명조" panose="02020603020101020101" pitchFamily="18" charset="-127"/>
        <a:ea typeface="나눔명조" panose="02020603020101020101" pitchFamily="18" charset="-127"/>
        <a:cs typeface="+mn-cs"/>
        <a:sym typeface="굴림"/>
      </a:defRPr>
    </a:lvl1pPr>
    <a:lvl2pPr indent="228600" latinLnBrk="0">
      <a:defRPr sz="1200">
        <a:latin typeface="+mn-lt"/>
        <a:ea typeface="+mn-ea"/>
        <a:cs typeface="+mn-cs"/>
        <a:sym typeface="굴림"/>
      </a:defRPr>
    </a:lvl2pPr>
    <a:lvl3pPr indent="457200" latinLnBrk="0">
      <a:defRPr sz="1200">
        <a:latin typeface="+mn-lt"/>
        <a:ea typeface="+mn-ea"/>
        <a:cs typeface="+mn-cs"/>
        <a:sym typeface="굴림"/>
      </a:defRPr>
    </a:lvl3pPr>
    <a:lvl4pPr indent="685800" latinLnBrk="0">
      <a:defRPr sz="1200">
        <a:latin typeface="+mn-lt"/>
        <a:ea typeface="+mn-ea"/>
        <a:cs typeface="+mn-cs"/>
        <a:sym typeface="굴림"/>
      </a:defRPr>
    </a:lvl4pPr>
    <a:lvl5pPr indent="914400" latinLnBrk="0">
      <a:defRPr sz="1200">
        <a:latin typeface="+mn-lt"/>
        <a:ea typeface="+mn-ea"/>
        <a:cs typeface="+mn-cs"/>
        <a:sym typeface="굴림"/>
      </a:defRPr>
    </a:lvl5pPr>
    <a:lvl6pPr indent="1143000" latinLnBrk="0">
      <a:defRPr sz="1200">
        <a:latin typeface="+mn-lt"/>
        <a:ea typeface="+mn-ea"/>
        <a:cs typeface="+mn-cs"/>
        <a:sym typeface="굴림"/>
      </a:defRPr>
    </a:lvl6pPr>
    <a:lvl7pPr indent="1371600" latinLnBrk="0">
      <a:defRPr sz="1200">
        <a:latin typeface="+mn-lt"/>
        <a:ea typeface="+mn-ea"/>
        <a:cs typeface="+mn-cs"/>
        <a:sym typeface="굴림"/>
      </a:defRPr>
    </a:lvl7pPr>
    <a:lvl8pPr indent="1600200" latinLnBrk="0">
      <a:defRPr sz="1200">
        <a:latin typeface="+mn-lt"/>
        <a:ea typeface="+mn-ea"/>
        <a:cs typeface="+mn-cs"/>
        <a:sym typeface="굴림"/>
      </a:defRPr>
    </a:lvl8pPr>
    <a:lvl9pPr indent="1828800" latinLnBrk="0">
      <a:defRPr sz="1200">
        <a:latin typeface="+mn-lt"/>
        <a:ea typeface="+mn-ea"/>
        <a:cs typeface="+mn-cs"/>
        <a:sym typeface="굴림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웹의</a:t>
            </a:r>
            <a:r>
              <a:rPr dirty="0"/>
              <a:t> </a:t>
            </a:r>
            <a:r>
              <a:rPr dirty="0" err="1"/>
              <a:t>메뉴는</a:t>
            </a:r>
            <a:r>
              <a:rPr dirty="0"/>
              <a:t> </a:t>
            </a:r>
            <a:r>
              <a:rPr dirty="0" err="1"/>
              <a:t>크게</a:t>
            </a:r>
            <a:r>
              <a:rPr dirty="0"/>
              <a:t> </a:t>
            </a:r>
            <a:r>
              <a:rPr dirty="0" err="1"/>
              <a:t>관리자용과</a:t>
            </a:r>
            <a:r>
              <a:rPr dirty="0"/>
              <a:t> </a:t>
            </a:r>
            <a:r>
              <a:rPr dirty="0" err="1"/>
              <a:t>사용자용으로</a:t>
            </a:r>
            <a:r>
              <a:rPr dirty="0"/>
              <a:t> </a:t>
            </a:r>
            <a:r>
              <a:rPr dirty="0" err="1"/>
              <a:t>나뉠수</a:t>
            </a:r>
            <a:r>
              <a:rPr dirty="0"/>
              <a:t> </a:t>
            </a:r>
            <a:r>
              <a:rPr dirty="0" err="1"/>
              <a:t>있다</a:t>
            </a:r>
            <a:r>
              <a:rPr dirty="0"/>
              <a:t>.</a:t>
            </a:r>
          </a:p>
          <a:p>
            <a:r>
              <a:rPr dirty="0" err="1"/>
              <a:t>처음</a:t>
            </a:r>
            <a:r>
              <a:rPr dirty="0"/>
              <a:t> </a:t>
            </a:r>
            <a:r>
              <a:rPr dirty="0" err="1"/>
              <a:t>로그인</a:t>
            </a:r>
            <a:r>
              <a:rPr dirty="0"/>
              <a:t> </a:t>
            </a:r>
            <a:r>
              <a:rPr dirty="0" err="1"/>
              <a:t>페이지에서</a:t>
            </a:r>
            <a:r>
              <a:rPr dirty="0"/>
              <a:t> </a:t>
            </a:r>
            <a:r>
              <a:rPr dirty="0" err="1"/>
              <a:t>로그인을</a:t>
            </a:r>
            <a:r>
              <a:rPr dirty="0"/>
              <a:t> </a:t>
            </a:r>
            <a:r>
              <a:rPr dirty="0" err="1"/>
              <a:t>하면</a:t>
            </a:r>
            <a:r>
              <a:rPr dirty="0"/>
              <a:t> </a:t>
            </a:r>
            <a:r>
              <a:rPr dirty="0" err="1"/>
              <a:t>관리자인지</a:t>
            </a:r>
            <a:r>
              <a:rPr dirty="0"/>
              <a:t> </a:t>
            </a:r>
            <a:r>
              <a:rPr dirty="0" err="1"/>
              <a:t>사용자인지</a:t>
            </a:r>
            <a:r>
              <a:rPr dirty="0"/>
              <a:t> </a:t>
            </a:r>
            <a:r>
              <a:rPr dirty="0" err="1"/>
              <a:t>구분후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작업에</a:t>
            </a:r>
            <a:r>
              <a:rPr dirty="0"/>
              <a:t> </a:t>
            </a:r>
            <a:r>
              <a:rPr dirty="0" err="1"/>
              <a:t>맞는</a:t>
            </a:r>
            <a:r>
              <a:rPr dirty="0"/>
              <a:t> </a:t>
            </a:r>
            <a:r>
              <a:rPr dirty="0" err="1"/>
              <a:t>웹을</a:t>
            </a:r>
            <a:r>
              <a:rPr dirty="0"/>
              <a:t> </a:t>
            </a:r>
            <a:r>
              <a:rPr dirty="0" err="1"/>
              <a:t>보여준다</a:t>
            </a:r>
            <a:r>
              <a:rPr dirty="0"/>
              <a:t>.</a:t>
            </a:r>
          </a:p>
          <a:p>
            <a:r>
              <a:rPr dirty="0" err="1"/>
              <a:t>관리자용</a:t>
            </a:r>
            <a:r>
              <a:rPr dirty="0"/>
              <a:t> </a:t>
            </a:r>
            <a:r>
              <a:rPr dirty="0" err="1"/>
              <a:t>웹은</a:t>
            </a:r>
            <a:r>
              <a:rPr dirty="0"/>
              <a:t> 5가지의 </a:t>
            </a:r>
            <a:r>
              <a:rPr dirty="0" err="1"/>
              <a:t>탭이</a:t>
            </a:r>
            <a:r>
              <a:rPr dirty="0"/>
              <a:t> </a:t>
            </a:r>
            <a:r>
              <a:rPr dirty="0" err="1"/>
              <a:t>있으며</a:t>
            </a:r>
            <a:r>
              <a:rPr dirty="0"/>
              <a:t> </a:t>
            </a:r>
            <a:r>
              <a:rPr dirty="0" err="1"/>
              <a:t>각각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카드형식으로</a:t>
            </a:r>
            <a:r>
              <a:rPr dirty="0"/>
              <a:t> </a:t>
            </a:r>
            <a:r>
              <a:rPr dirty="0" err="1"/>
              <a:t>보여준다</a:t>
            </a:r>
            <a:r>
              <a:rPr dirty="0"/>
              <a:t>.</a:t>
            </a:r>
          </a:p>
          <a:p>
            <a:r>
              <a:rPr dirty="0" err="1"/>
              <a:t>사용자용</a:t>
            </a:r>
            <a:r>
              <a:rPr dirty="0"/>
              <a:t> </a:t>
            </a:r>
            <a:r>
              <a:rPr dirty="0" err="1"/>
              <a:t>웹은</a:t>
            </a:r>
            <a:r>
              <a:rPr dirty="0"/>
              <a:t> 1가지의 </a:t>
            </a:r>
            <a:r>
              <a:rPr dirty="0" err="1"/>
              <a:t>탭이</a:t>
            </a:r>
            <a:r>
              <a:rPr dirty="0"/>
              <a:t> </a:t>
            </a:r>
            <a:r>
              <a:rPr dirty="0" err="1"/>
              <a:t>있으며</a:t>
            </a:r>
            <a:r>
              <a:rPr dirty="0"/>
              <a:t> </a:t>
            </a:r>
            <a:r>
              <a:rPr dirty="0" err="1"/>
              <a:t>대여와</a:t>
            </a:r>
            <a:r>
              <a:rPr dirty="0"/>
              <a:t> </a:t>
            </a:r>
            <a:r>
              <a:rPr dirty="0" err="1"/>
              <a:t>개인정보</a:t>
            </a:r>
            <a:r>
              <a:rPr dirty="0"/>
              <a:t> </a:t>
            </a:r>
            <a:r>
              <a:rPr dirty="0" err="1"/>
              <a:t>관련</a:t>
            </a:r>
            <a:r>
              <a:rPr dirty="0"/>
              <a:t> </a:t>
            </a:r>
            <a:r>
              <a:rPr dirty="0" err="1"/>
              <a:t>작업을</a:t>
            </a:r>
            <a:r>
              <a:rPr dirty="0"/>
              <a:t> </a:t>
            </a:r>
            <a:r>
              <a:rPr dirty="0" err="1"/>
              <a:t>할수</a:t>
            </a:r>
            <a:r>
              <a:rPr dirty="0"/>
              <a:t> </a:t>
            </a:r>
            <a:r>
              <a:rPr dirty="0" err="1"/>
              <a:t>있다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제목 슬라이드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4"/>
          <p:cNvSpPr/>
          <p:nvPr/>
        </p:nvSpPr>
        <p:spPr>
          <a:xfrm>
            <a:off x="304799" y="6724649"/>
            <a:ext cx="1196977" cy="133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7" y="0"/>
                </a:moveTo>
                <a:lnTo>
                  <a:pt x="21600" y="0"/>
                </a:lnTo>
                <a:lnTo>
                  <a:pt x="20313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7" name="자유형 5"/>
          <p:cNvSpPr/>
          <p:nvPr/>
        </p:nvSpPr>
        <p:spPr>
          <a:xfrm>
            <a:off x="7818438" y="-1"/>
            <a:ext cx="1201739" cy="142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1" y="0"/>
                </a:moveTo>
                <a:lnTo>
                  <a:pt x="21600" y="0"/>
                </a:lnTo>
                <a:lnTo>
                  <a:pt x="2022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2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ea"/>
                <a:ea typeface="+mn-ea"/>
                <a:cs typeface="Arial"/>
                <a:sym typeface="Arial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제목 텍스트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FFFFFF"/>
          </a:solidFill>
          <a:uFillTx/>
          <a:latin typeface="나눔명조"/>
          <a:ea typeface="나눔명조"/>
          <a:cs typeface="나눔명조"/>
          <a:sym typeface="나눔명조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FFFFFF"/>
          </a:solidFill>
          <a:uFillTx/>
          <a:latin typeface="나눔명조"/>
          <a:ea typeface="나눔명조"/>
          <a:cs typeface="나눔명조"/>
          <a:sym typeface="나눔명조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FFFFFF"/>
          </a:solidFill>
          <a:uFillTx/>
          <a:latin typeface="나눔명조"/>
          <a:ea typeface="나눔명조"/>
          <a:cs typeface="나눔명조"/>
          <a:sym typeface="나눔명조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FFFFFF"/>
          </a:solidFill>
          <a:uFillTx/>
          <a:latin typeface="나눔명조"/>
          <a:ea typeface="나눔명조"/>
          <a:cs typeface="나눔명조"/>
          <a:sym typeface="나눔명조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FFFFFF"/>
          </a:solidFill>
          <a:uFillTx/>
          <a:latin typeface="나눔명조"/>
          <a:ea typeface="나눔명조"/>
          <a:cs typeface="나눔명조"/>
          <a:sym typeface="나눔명조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FFFFFF"/>
          </a:solidFill>
          <a:uFillTx/>
          <a:latin typeface="나눔명조"/>
          <a:ea typeface="나눔명조"/>
          <a:cs typeface="나눔명조"/>
          <a:sym typeface="나눔명조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FFFFFF"/>
          </a:solidFill>
          <a:uFillTx/>
          <a:latin typeface="나눔명조"/>
          <a:ea typeface="나눔명조"/>
          <a:cs typeface="나눔명조"/>
          <a:sym typeface="나눔명조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FFFFFF"/>
          </a:solidFill>
          <a:uFillTx/>
          <a:latin typeface="나눔명조"/>
          <a:ea typeface="나눔명조"/>
          <a:cs typeface="나눔명조"/>
          <a:sym typeface="나눔명조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FFFFFF"/>
          </a:solidFill>
          <a:uFillTx/>
          <a:latin typeface="나눔명조"/>
          <a:ea typeface="나눔명조"/>
          <a:cs typeface="나눔명조"/>
          <a:sym typeface="나눔명조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굴림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굴림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굴림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굴림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굴림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굴림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굴림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굴림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굴림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2"/>
          <p:cNvSpPr txBox="1"/>
          <p:nvPr/>
        </p:nvSpPr>
        <p:spPr>
          <a:xfrm>
            <a:off x="848993" y="3155789"/>
            <a:ext cx="4947287" cy="1624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lnSpc>
                <a:spcPct val="200000"/>
              </a:lnSpc>
              <a:defRPr sz="16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+mj-ea"/>
                <a:ea typeface="나눔명조" panose="02020603020101020101" pitchFamily="18" charset="-127"/>
              </a:rPr>
              <a:t>팀 </a:t>
            </a:r>
            <a:r>
              <a:rPr dirty="0" err="1">
                <a:latin typeface="+mj-ea"/>
                <a:ea typeface="나눔명조" panose="02020603020101020101" pitchFamily="18" charset="-127"/>
              </a:rPr>
              <a:t>수색대대강승곤</a:t>
            </a:r>
            <a:endParaRPr dirty="0">
              <a:latin typeface="+mj-ea"/>
              <a:ea typeface="나눔명조" panose="02020603020101020101" pitchFamily="18" charset="-127"/>
            </a:endParaRPr>
          </a:p>
          <a:p>
            <a:pPr>
              <a:defRPr sz="1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+mj-ea"/>
                <a:ea typeface="나눔명조" panose="02020603020101020101" pitchFamily="18" charset="-127"/>
              </a:rPr>
              <a:t>15011007 정진영</a:t>
            </a:r>
          </a:p>
          <a:p>
            <a:pPr>
              <a:defRPr sz="1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+mj-ea"/>
                <a:ea typeface="나눔명조" panose="02020603020101020101" pitchFamily="18" charset="-127"/>
              </a:rPr>
              <a:t>15010922 </a:t>
            </a:r>
            <a:r>
              <a:rPr dirty="0" err="1">
                <a:latin typeface="+mj-ea"/>
                <a:ea typeface="나눔명조" panose="02020603020101020101" pitchFamily="18" charset="-127"/>
              </a:rPr>
              <a:t>문주한</a:t>
            </a:r>
            <a:endParaRPr dirty="0">
              <a:latin typeface="+mj-ea"/>
              <a:ea typeface="나눔명조" panose="02020603020101020101" pitchFamily="18" charset="-127"/>
            </a:endParaRPr>
          </a:p>
          <a:p>
            <a:pPr>
              <a:defRPr sz="1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+mj-ea"/>
                <a:ea typeface="나눔명조" panose="02020603020101020101" pitchFamily="18" charset="-127"/>
              </a:rPr>
              <a:t>15010951 </a:t>
            </a:r>
            <a:r>
              <a:rPr dirty="0" err="1">
                <a:latin typeface="+mj-ea"/>
                <a:ea typeface="나눔명조" panose="02020603020101020101" pitchFamily="18" charset="-127"/>
              </a:rPr>
              <a:t>강승곤</a:t>
            </a:r>
            <a:endParaRPr dirty="0">
              <a:latin typeface="+mj-ea"/>
              <a:ea typeface="나눔명조" panose="02020603020101020101" pitchFamily="18" charset="-127"/>
            </a:endParaRPr>
          </a:p>
          <a:p>
            <a:pPr>
              <a:defRPr sz="1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+mj-ea"/>
                <a:ea typeface="나눔명조" panose="02020603020101020101" pitchFamily="18" charset="-127"/>
              </a:rPr>
              <a:t>18011569 </a:t>
            </a:r>
            <a:r>
              <a:rPr dirty="0" err="1">
                <a:latin typeface="+mj-ea"/>
                <a:ea typeface="나눔명조" panose="02020603020101020101" pitchFamily="18" charset="-127"/>
              </a:rPr>
              <a:t>오창한</a:t>
            </a:r>
            <a:endParaRPr dirty="0">
              <a:latin typeface="+mj-ea"/>
              <a:ea typeface="나눔명조" panose="02020603020101020101" pitchFamily="18" charset="-127"/>
            </a:endParaRPr>
          </a:p>
        </p:txBody>
      </p:sp>
      <p:sp>
        <p:nvSpPr>
          <p:cNvPr id="39" name="TextBox 5"/>
          <p:cNvSpPr txBox="1"/>
          <p:nvPr/>
        </p:nvSpPr>
        <p:spPr>
          <a:xfrm>
            <a:off x="848994" y="1498753"/>
            <a:ext cx="555901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80000"/>
              </a:lnSpc>
              <a:defRPr sz="200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j-ea"/>
                <a:ea typeface="+mj-ea"/>
              </a:rPr>
              <a:t>메이커스페이스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재고</a:t>
            </a:r>
            <a:r>
              <a:rPr dirty="0">
                <a:latin typeface="+mj-ea"/>
                <a:ea typeface="+mj-ea"/>
              </a:rPr>
              <a:t> 및 </a:t>
            </a:r>
            <a:r>
              <a:rPr dirty="0" err="1">
                <a:latin typeface="+mj-ea"/>
                <a:ea typeface="+mj-ea"/>
              </a:rPr>
              <a:t>반출입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관리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시스템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0" name="TextBox 5"/>
          <p:cNvSpPr txBox="1"/>
          <p:nvPr/>
        </p:nvSpPr>
        <p:spPr>
          <a:xfrm>
            <a:off x="848993" y="2217739"/>
            <a:ext cx="7925759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80000"/>
              </a:lnSpc>
              <a:defRPr sz="7000" b="1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+mj-ea"/>
                <a:ea typeface="+mj-ea"/>
              </a:rPr>
              <a:t>&lt;</a:t>
            </a:r>
            <a:r>
              <a:rPr dirty="0" err="1">
                <a:latin typeface="+mj-ea"/>
                <a:ea typeface="+mj-ea"/>
              </a:rPr>
              <a:t>곳간</a:t>
            </a:r>
            <a:r>
              <a:rPr dirty="0">
                <a:latin typeface="+mj-ea"/>
                <a:ea typeface="+mj-ea"/>
              </a:rPr>
              <a:t>&gt; </a:t>
            </a:r>
            <a:r>
              <a:rPr dirty="0" err="1">
                <a:latin typeface="+mj-ea"/>
                <a:ea typeface="+mj-ea"/>
              </a:rPr>
              <a:t>상세설계서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표 6"/>
          <p:cNvGraphicFramePr/>
          <p:nvPr/>
        </p:nvGraphicFramePr>
        <p:xfrm>
          <a:off x="395533" y="836712"/>
          <a:ext cx="8352928" cy="374441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04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user_session_index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세션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세션을 식별하는 index key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user_session_user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소유 유저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세션을 소유하는 유저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user_session_key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추후 올바른 유저 request 가 맞는지 판별할 때 쓰이는 key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user_session_time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갱신 시각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DATETIME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최종 session 사용 시각, 이후 일정 시간 이후 삭제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0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USER SESSION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세션을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관리하는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테이블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PRODUCT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물품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데이터를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관리하는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테이블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93" name="표 4"/>
          <p:cNvGraphicFramePr/>
          <p:nvPr/>
        </p:nvGraphicFramePr>
        <p:xfrm>
          <a:off x="395533" y="865652"/>
          <a:ext cx="8352928" cy="580371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3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개별 제품을 식별하는 index key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product_group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소속 그룹 인덱스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개별 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관리자가 설정한 제품 개별 이름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product_status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상태 코드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일반 / 1 : 사용불가 / 2 : 고장 / 3 : 수리중 / 4 : 대여신청됨 / 5 : 대여중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product_owner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소유 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user_group_index 값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rent_index 값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product_barcode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바코드 값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400">
                          <a:sym typeface="Helvetica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바코드 숫자 값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Helvetica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Helvetica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product_created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추가 시각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DATETIME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데이터가 추가된 시각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PRODUCT GROUP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그룹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데이터를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관리하는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테이블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96" name="표 5"/>
          <p:cNvGraphicFramePr/>
          <p:nvPr/>
        </p:nvGraphicFramePr>
        <p:xfrm>
          <a:off x="395533" y="836712"/>
          <a:ext cx="8352928" cy="374441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04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product_group_index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그룹을 식별하는 index key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product_group_name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그룹 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세션을 소유하는 유저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product_group_rentable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가능여부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TINYINT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소속된 재고들이 반출입이 가능한지 여부 (0 : false, 1 : true)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product_group_priority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그룹 우선도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그룹의 리스트 표시 우선도 (0 : 기본 / 1 : 높음 / 2 : 중요)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PRODUCT CHECK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검사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데이터를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관리하는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테이블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99" name="표 5"/>
          <p:cNvGraphicFramePr/>
          <p:nvPr/>
        </p:nvGraphicFramePr>
        <p:xfrm>
          <a:off x="395533" y="836712"/>
          <a:ext cx="8352928" cy="374441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04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product_check_index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검사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검사 식별 index key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product_check_time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검사 시각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DATETIME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검사 시각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product_check_user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검사한 유저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검사를 진행한 유저 index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product_check_target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검사한 대상 재고 그룹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검사한 재고 그룹들의 List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RENT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데이터를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관리하는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테이블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202" name="표 3"/>
          <p:cNvGraphicFramePr/>
          <p:nvPr/>
        </p:nvGraphicFramePr>
        <p:xfrm>
          <a:off x="395533" y="865652"/>
          <a:ext cx="8352928" cy="512092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3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데이터를 식별하는 index key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rent_user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대상 유저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대여한 유저의 인덱스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rent_product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대상 제품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대여한 제품 인덱스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rent_status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상태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완료됨 / 1 : 대여신청됨 / 2 : 대여중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rent_time_start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시각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DATETME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대여를 시작한 시각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rent_time_end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만료 시각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DATETIME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만료 시각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rent_time_return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반납 시각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DATETIME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400">
                          <a:sym typeface="Helvetica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유저가 반납한 시각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Helvetica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Helvetica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HISTORY :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주별 </a:t>
            </a:r>
            <a:r>
              <a:rPr lang="ko-KR" altLang="en-US"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통계값을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저장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하는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테이블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205" name="표 3"/>
          <p:cNvGraphicFramePr/>
          <p:nvPr/>
        </p:nvGraphicFramePr>
        <p:xfrm>
          <a:off x="395533" y="865652"/>
          <a:ext cx="8352928" cy="44381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3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history_index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통계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통계 데이터를 식별하는 index key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history_time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통계 기준 시각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DATETIME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통계 작성시의 시각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history_user_total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당시 총 유저 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통계 작성 시각 기준 총 유저 수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history_product_total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당시 총 제품 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통계 작성 시각 기준 총 제품 수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history_product_available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당시 총 사용가능 제품 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통계 작성 시각 기준 사용가능 제품 수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history_product_rent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당시 총 대여 제품 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통계 작성 시각 기준 대여중인 제품 수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LOG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로그를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관리하는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테이블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208" name="표 3"/>
          <p:cNvGraphicFramePr/>
          <p:nvPr/>
        </p:nvGraphicFramePr>
        <p:xfrm>
          <a:off x="395533" y="865652"/>
          <a:ext cx="8352928" cy="44381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3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로그를 식별하는 index key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log_product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대상 제품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로그가 속하는 제품 인덱스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log_user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대상 유저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로그가 속하는 유저 인덱스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log_type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인덱스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log_text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입력 텍스트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관리자가 직접 추가한 로그 텍스트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시각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DATETIME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시각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LOG TYPE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로그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타입을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관리하는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테이블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211" name="표 3"/>
          <p:cNvGraphicFramePr/>
          <p:nvPr/>
        </p:nvGraphicFramePr>
        <p:xfrm>
          <a:off x="395533" y="865652"/>
          <a:ext cx="8352928" cy="238976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3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type_index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판별 인덱스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type_name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이름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type_level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레벨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395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일반 로그 / 1 : warning 레벨 로그 / 2 : critical 레벨 로그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자유형 12"/>
          <p:cNvSpPr/>
          <p:nvPr/>
        </p:nvSpPr>
        <p:spPr>
          <a:xfrm>
            <a:off x="-1" y="0"/>
            <a:ext cx="482917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866" y="8820"/>
                </a:lnTo>
                <a:lnTo>
                  <a:pt x="16457" y="8820"/>
                </a:lnTo>
                <a:lnTo>
                  <a:pt x="66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4" name="TextBox 14"/>
          <p:cNvSpPr txBox="1"/>
          <p:nvPr/>
        </p:nvSpPr>
        <p:spPr>
          <a:xfrm>
            <a:off x="297238" y="2468879"/>
            <a:ext cx="2800294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0" spc="-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</a:p>
        </p:txBody>
      </p:sp>
      <p:sp>
        <p:nvSpPr>
          <p:cNvPr id="215" name="TextBox 4"/>
          <p:cNvSpPr txBox="1"/>
          <p:nvPr/>
        </p:nvSpPr>
        <p:spPr>
          <a:xfrm>
            <a:off x="4127182" y="2936875"/>
            <a:ext cx="4704399" cy="65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 spc="-15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6" name="Text Box 5"/>
          <p:cNvSpPr txBox="1"/>
          <p:nvPr/>
        </p:nvSpPr>
        <p:spPr>
          <a:xfrm>
            <a:off x="4127182" y="3457922"/>
            <a:ext cx="4704399" cy="34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백엔드와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웹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프론트엔드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모바일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간 API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login.php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로그인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19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graphicFrame>
        <p:nvGraphicFramePr>
          <p:cNvPr id="220" name="표 4"/>
          <p:cNvGraphicFramePr/>
          <p:nvPr/>
        </p:nvGraphicFramePr>
        <p:xfrm>
          <a:off x="395536" y="854714"/>
          <a:ext cx="8352928" cy="19802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아이디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로그인 아이디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user_pw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비밀번호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비밀번호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user_sid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학번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아이디 대체 학번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user_uuid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스마트폰 고유번호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FCM에서 발급된 토큰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0" y="360974"/>
            <a:ext cx="764857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12" y="0"/>
                </a:moveTo>
                <a:lnTo>
                  <a:pt x="21600" y="0"/>
                </a:lnTo>
                <a:lnTo>
                  <a:pt x="17348" y="8820"/>
                </a:lnTo>
                <a:lnTo>
                  <a:pt x="18353" y="8820"/>
                </a:lnTo>
                <a:lnTo>
                  <a:pt x="12192" y="21600"/>
                </a:lnTo>
                <a:lnTo>
                  <a:pt x="0" y="21600"/>
                </a:lnTo>
                <a:lnTo>
                  <a:pt x="0" y="624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61" name="그룹 3"/>
          <p:cNvGrpSpPr/>
          <p:nvPr/>
        </p:nvGrpSpPr>
        <p:grpSpPr>
          <a:xfrm>
            <a:off x="809306" y="3144838"/>
            <a:ext cx="4259901" cy="2026221"/>
            <a:chOff x="0" y="0"/>
            <a:chExt cx="4259900" cy="2026219"/>
          </a:xfrm>
        </p:grpSpPr>
        <p:grpSp>
          <p:nvGrpSpPr>
            <p:cNvPr id="45" name="그룹 1"/>
            <p:cNvGrpSpPr/>
            <p:nvPr/>
          </p:nvGrpSpPr>
          <p:grpSpPr>
            <a:xfrm>
              <a:off x="-1" y="0"/>
              <a:ext cx="4259901" cy="414024"/>
              <a:chOff x="0" y="0"/>
              <a:chExt cx="4259900" cy="414023"/>
            </a:xfrm>
          </p:grpSpPr>
          <p:sp>
            <p:nvSpPr>
              <p:cNvPr id="43" name="Text Box 5"/>
              <p:cNvSpPr txBox="1"/>
              <p:nvPr/>
            </p:nvSpPr>
            <p:spPr>
              <a:xfrm>
                <a:off x="0" y="-1"/>
                <a:ext cx="556261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r"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>
                    <a:latin typeface="+mn-lt"/>
                    <a:ea typeface="나눔명조" panose="02020603020101020101" pitchFamily="18" charset="-127"/>
                  </a:rPr>
                  <a:t>01.</a:t>
                </a:r>
              </a:p>
            </p:txBody>
          </p:sp>
          <p:sp>
            <p:nvSpPr>
              <p:cNvPr id="44" name="Text Box 5"/>
              <p:cNvSpPr txBox="1"/>
              <p:nvPr/>
            </p:nvSpPr>
            <p:spPr>
              <a:xfrm>
                <a:off x="593724" y="0"/>
                <a:ext cx="3666177" cy="4140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아키텍쳐</a:t>
                </a:r>
                <a:r>
                  <a:rPr dirty="0">
                    <a:latin typeface="+mn-lt"/>
                    <a:ea typeface="나눔명조" panose="02020603020101020101" pitchFamily="18" charset="-127"/>
                  </a:rPr>
                  <a:t> </a:t>
                </a:r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설계</a:t>
                </a:r>
                <a:r>
                  <a:rPr dirty="0">
                    <a:latin typeface="+mn-lt"/>
                    <a:ea typeface="나눔명조" panose="02020603020101020101" pitchFamily="18" charset="-127"/>
                  </a:rPr>
                  <a:t> </a:t>
                </a:r>
              </a:p>
            </p:txBody>
          </p:sp>
        </p:grpSp>
        <p:grpSp>
          <p:nvGrpSpPr>
            <p:cNvPr id="48" name="그룹 2"/>
            <p:cNvGrpSpPr/>
            <p:nvPr/>
          </p:nvGrpSpPr>
          <p:grpSpPr>
            <a:xfrm>
              <a:off x="-1" y="322030"/>
              <a:ext cx="4256726" cy="414024"/>
              <a:chOff x="0" y="0"/>
              <a:chExt cx="4256725" cy="414023"/>
            </a:xfrm>
          </p:grpSpPr>
          <p:sp>
            <p:nvSpPr>
              <p:cNvPr id="46" name="Text Box 5"/>
              <p:cNvSpPr txBox="1"/>
              <p:nvPr/>
            </p:nvSpPr>
            <p:spPr>
              <a:xfrm>
                <a:off x="0" y="1073"/>
                <a:ext cx="556261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r"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>
                    <a:latin typeface="+mn-lt"/>
                    <a:ea typeface="나눔명조" panose="02020603020101020101" pitchFamily="18" charset="-127"/>
                  </a:rPr>
                  <a:t>02.</a:t>
                </a:r>
              </a:p>
            </p:txBody>
          </p:sp>
          <p:sp>
            <p:nvSpPr>
              <p:cNvPr id="47" name="Text Box 5"/>
              <p:cNvSpPr txBox="1"/>
              <p:nvPr/>
            </p:nvSpPr>
            <p:spPr>
              <a:xfrm>
                <a:off x="595311" y="0"/>
                <a:ext cx="3661415" cy="4140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백엔드</a:t>
                </a:r>
                <a:r>
                  <a:rPr dirty="0">
                    <a:latin typeface="+mn-lt"/>
                    <a:ea typeface="나눔명조" panose="02020603020101020101" pitchFamily="18" charset="-127"/>
                  </a:rPr>
                  <a:t> DB </a:t>
                </a:r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설계</a:t>
                </a:r>
                <a:endParaRPr dirty="0">
                  <a:latin typeface="+mn-lt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51" name="그룹 3"/>
            <p:cNvGrpSpPr/>
            <p:nvPr/>
          </p:nvGrpSpPr>
          <p:grpSpPr>
            <a:xfrm>
              <a:off x="-1" y="645135"/>
              <a:ext cx="4259901" cy="414140"/>
              <a:chOff x="0" y="0"/>
              <a:chExt cx="4259900" cy="414139"/>
            </a:xfrm>
          </p:grpSpPr>
          <p:sp>
            <p:nvSpPr>
              <p:cNvPr id="49" name="Text Box 5"/>
              <p:cNvSpPr txBox="1"/>
              <p:nvPr/>
            </p:nvSpPr>
            <p:spPr>
              <a:xfrm>
                <a:off x="0" y="-1"/>
                <a:ext cx="556261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r"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>
                    <a:latin typeface="+mn-lt"/>
                    <a:ea typeface="나눔명조" panose="02020603020101020101" pitchFamily="18" charset="-127"/>
                  </a:rPr>
                  <a:t>03.</a:t>
                </a:r>
              </a:p>
            </p:txBody>
          </p:sp>
          <p:sp>
            <p:nvSpPr>
              <p:cNvPr id="50" name="Text Box 5"/>
              <p:cNvSpPr txBox="1"/>
              <p:nvPr/>
            </p:nvSpPr>
            <p:spPr>
              <a:xfrm>
                <a:off x="593724" y="115"/>
                <a:ext cx="3666177" cy="4140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백엔드</a:t>
                </a:r>
                <a:r>
                  <a:rPr dirty="0">
                    <a:latin typeface="+mn-lt"/>
                    <a:ea typeface="나눔명조" panose="02020603020101020101" pitchFamily="18" charset="-127"/>
                  </a:rPr>
                  <a:t> API </a:t>
                </a:r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설계</a:t>
                </a:r>
                <a:endParaRPr dirty="0">
                  <a:latin typeface="+mn-lt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54" name="그룹 4"/>
            <p:cNvGrpSpPr/>
            <p:nvPr/>
          </p:nvGrpSpPr>
          <p:grpSpPr>
            <a:xfrm>
              <a:off x="0" y="967283"/>
              <a:ext cx="4256724" cy="414024"/>
              <a:chOff x="0" y="0"/>
              <a:chExt cx="4256723" cy="414023"/>
            </a:xfrm>
          </p:grpSpPr>
          <p:sp>
            <p:nvSpPr>
              <p:cNvPr id="52" name="Text Box 5"/>
              <p:cNvSpPr txBox="1"/>
              <p:nvPr/>
            </p:nvSpPr>
            <p:spPr>
              <a:xfrm>
                <a:off x="0" y="618"/>
                <a:ext cx="556261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r"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>
                    <a:latin typeface="+mn-lt"/>
                    <a:ea typeface="나눔명조" panose="02020603020101020101" pitchFamily="18" charset="-127"/>
                  </a:rPr>
                  <a:t>04.</a:t>
                </a:r>
              </a:p>
            </p:txBody>
          </p:sp>
          <p:sp>
            <p:nvSpPr>
              <p:cNvPr id="53" name="Text Box 5"/>
              <p:cNvSpPr txBox="1"/>
              <p:nvPr/>
            </p:nvSpPr>
            <p:spPr>
              <a:xfrm>
                <a:off x="595311" y="-1"/>
                <a:ext cx="3661413" cy="4140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>
                    <a:latin typeface="+mn-lt"/>
                    <a:ea typeface="나눔명조" panose="02020603020101020101" pitchFamily="18" charset="-127"/>
                  </a:rPr>
                  <a:t>웹 </a:t>
                </a:r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프론트엔드</a:t>
                </a:r>
                <a:r>
                  <a:rPr dirty="0">
                    <a:latin typeface="+mn-lt"/>
                    <a:ea typeface="나눔명조" panose="02020603020101020101" pitchFamily="18" charset="-127"/>
                  </a:rPr>
                  <a:t> </a:t>
                </a:r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설계</a:t>
                </a:r>
                <a:endParaRPr dirty="0">
                  <a:latin typeface="+mn-lt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57" name="그룹 5"/>
            <p:cNvGrpSpPr/>
            <p:nvPr/>
          </p:nvGrpSpPr>
          <p:grpSpPr>
            <a:xfrm>
              <a:off x="0" y="1289933"/>
              <a:ext cx="4259900" cy="414255"/>
              <a:chOff x="0" y="0"/>
              <a:chExt cx="4259899" cy="414254"/>
            </a:xfrm>
          </p:grpSpPr>
          <p:sp>
            <p:nvSpPr>
              <p:cNvPr id="55" name="Text Box 5"/>
              <p:cNvSpPr txBox="1"/>
              <p:nvPr/>
            </p:nvSpPr>
            <p:spPr>
              <a:xfrm>
                <a:off x="-1" y="-1"/>
                <a:ext cx="556261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r"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>
                    <a:latin typeface="+mn-lt"/>
                    <a:ea typeface="나눔명조" panose="02020603020101020101" pitchFamily="18" charset="-127"/>
                  </a:rPr>
                  <a:t>05.</a:t>
                </a:r>
              </a:p>
            </p:txBody>
          </p:sp>
          <p:sp>
            <p:nvSpPr>
              <p:cNvPr id="56" name="Text Box 5"/>
              <p:cNvSpPr txBox="1"/>
              <p:nvPr/>
            </p:nvSpPr>
            <p:spPr>
              <a:xfrm>
                <a:off x="593724" y="231"/>
                <a:ext cx="3666176" cy="4140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모바일</a:t>
                </a:r>
                <a:r>
                  <a:rPr dirty="0">
                    <a:latin typeface="+mn-lt"/>
                    <a:ea typeface="나눔명조" panose="02020603020101020101" pitchFamily="18" charset="-127"/>
                  </a:rPr>
                  <a:t> </a:t>
                </a:r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설계</a:t>
                </a:r>
                <a:endParaRPr dirty="0">
                  <a:latin typeface="+mn-lt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60" name="그룹 6"/>
            <p:cNvGrpSpPr/>
            <p:nvPr/>
          </p:nvGrpSpPr>
          <p:grpSpPr>
            <a:xfrm>
              <a:off x="-1" y="1612196"/>
              <a:ext cx="4259901" cy="414024"/>
              <a:chOff x="0" y="0"/>
              <a:chExt cx="4259900" cy="414023"/>
            </a:xfrm>
          </p:grpSpPr>
          <p:sp>
            <p:nvSpPr>
              <p:cNvPr id="58" name="Text Box 5"/>
              <p:cNvSpPr txBox="1"/>
              <p:nvPr/>
            </p:nvSpPr>
            <p:spPr>
              <a:xfrm>
                <a:off x="0" y="500"/>
                <a:ext cx="556261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r"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>
                    <a:latin typeface="+mn-lt"/>
                    <a:ea typeface="나눔명조" panose="02020603020101020101" pitchFamily="18" charset="-127"/>
                  </a:rPr>
                  <a:t>06.</a:t>
                </a:r>
              </a:p>
            </p:txBody>
          </p:sp>
          <p:sp>
            <p:nvSpPr>
              <p:cNvPr id="59" name="Text Box 5"/>
              <p:cNvSpPr txBox="1"/>
              <p:nvPr/>
            </p:nvSpPr>
            <p:spPr>
              <a:xfrm>
                <a:off x="593724" y="0"/>
                <a:ext cx="3666177" cy="4140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000"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개발</a:t>
                </a:r>
                <a:r>
                  <a:rPr dirty="0">
                    <a:latin typeface="+mn-lt"/>
                    <a:ea typeface="나눔명조" panose="02020603020101020101" pitchFamily="18" charset="-127"/>
                  </a:rPr>
                  <a:t> </a:t>
                </a:r>
                <a:r>
                  <a:rPr dirty="0" err="1">
                    <a:latin typeface="+mn-lt"/>
                    <a:ea typeface="나눔명조" panose="02020603020101020101" pitchFamily="18" charset="-127"/>
                  </a:rPr>
                  <a:t>일정</a:t>
                </a:r>
                <a:endParaRPr dirty="0">
                  <a:latin typeface="+mn-lt"/>
                  <a:ea typeface="나눔명조" panose="02020603020101020101" pitchFamily="18" charset="-127"/>
                </a:endParaRPr>
              </a:p>
            </p:txBody>
          </p:sp>
        </p:grpSp>
      </p:grpSp>
      <p:sp>
        <p:nvSpPr>
          <p:cNvPr id="62" name="TextBox 19"/>
          <p:cNvSpPr txBox="1"/>
          <p:nvPr/>
        </p:nvSpPr>
        <p:spPr>
          <a:xfrm>
            <a:off x="823594" y="2087564"/>
            <a:ext cx="4964750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 b="1" spc="-15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+mn-lt"/>
                <a:ea typeface="나눔명조" panose="02020603020101020101" pitchFamily="18" charset="-127"/>
              </a:rPr>
              <a:t>CONTENTS</a:t>
            </a:r>
          </a:p>
        </p:txBody>
      </p:sp>
      <p:sp>
        <p:nvSpPr>
          <p:cNvPr id="63" name="TextBox 5"/>
          <p:cNvSpPr txBox="1"/>
          <p:nvPr/>
        </p:nvSpPr>
        <p:spPr>
          <a:xfrm>
            <a:off x="861693" y="1878014"/>
            <a:ext cx="494728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80000"/>
              </a:lnSpc>
              <a:defRPr sz="2000"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+mn-lt"/>
                <a:ea typeface="나눔명조" panose="02020603020101020101" pitchFamily="18" charset="-127"/>
              </a:rPr>
              <a:t>&lt;</a:t>
            </a:r>
            <a:r>
              <a:rPr dirty="0" err="1">
                <a:latin typeface="+mn-lt"/>
                <a:ea typeface="나눔명조" panose="02020603020101020101" pitchFamily="18" charset="-127"/>
              </a:rPr>
              <a:t>곳간</a:t>
            </a:r>
            <a:r>
              <a:rPr dirty="0">
                <a:latin typeface="+mn-lt"/>
                <a:ea typeface="나눔명조" panose="02020603020101020101" pitchFamily="18" charset="-127"/>
              </a:rPr>
              <a:t>&gt; </a:t>
            </a:r>
            <a:r>
              <a:rPr dirty="0" err="1">
                <a:latin typeface="+mn-lt"/>
                <a:ea typeface="나눔명조" panose="02020603020101020101" pitchFamily="18" charset="-127"/>
              </a:rPr>
              <a:t>상세설계서</a:t>
            </a:r>
            <a:endParaRPr dirty="0">
              <a:latin typeface="+mn-lt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login.php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로그인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23" name="TextBox 1"/>
          <p:cNvSpPr txBox="1"/>
          <p:nvPr/>
        </p:nvSpPr>
        <p:spPr>
          <a:xfrm>
            <a:off x="6124785" y="301870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224" name="표 4"/>
          <p:cNvGraphicFramePr/>
          <p:nvPr/>
        </p:nvGraphicFramePr>
        <p:xfrm>
          <a:off x="395536" y="854714"/>
          <a:ext cx="8352928" cy="554461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번호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유저를 식별하는 index key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user_id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아이디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아이디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user_level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관리자 등급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일반 / 1 : 관리자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user_name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user_sid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학번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학번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user_block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사용 금지일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남은 사용 금지일수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소속 그룹번호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user_group_name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그룹 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Helvetica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소속 그룹이름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user_email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이메일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이메일 주소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user_phone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전화번호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전화번호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user_created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생성 시각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 err="1">
                          <a:solidFill>
                            <a:srgbClr val="333333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Helvetica Neue"/>
                          <a:sym typeface="Helvetica Neue"/>
                        </a:rPr>
                        <a:t>yyyy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Helvetica Neue"/>
                          <a:sym typeface="Helvetica Neue"/>
                        </a:rPr>
                        <a:t>/MM/dd </a:t>
                      </a:r>
                      <a:r>
                        <a:rPr sz="1400" dirty="0" err="1">
                          <a:solidFill>
                            <a:srgbClr val="333333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Helvetica Neue"/>
                          <a:sym typeface="Helvetica Neue"/>
                        </a:rPr>
                        <a:t>HH:mm:ss</a:t>
                      </a:r>
                      <a:endParaRPr sz="1400" dirty="0">
                        <a:solidFill>
                          <a:srgbClr val="333333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Helvetica Neue"/>
                        <a:sym typeface="Helvetica Neue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표 4"/>
          <p:cNvGraphicFramePr/>
          <p:nvPr/>
        </p:nvGraphicFramePr>
        <p:xfrm>
          <a:off x="395536" y="854714"/>
          <a:ext cx="8352928" cy="475252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아이디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로그인 아이디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user_pw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비밀번호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비밀번호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user_level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관리자 등급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일반 / 1 : 관리자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이름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user_sid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학번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로그인 학번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user_block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사용 금지일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남은 사용 금지일수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user_uuid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스마트폰 고유번호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FCM에 쓰이는 기기 고유번호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소속 그룹번호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user_email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이메일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이메일 주소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user_phone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전화번호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전화번호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27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user_add.php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추가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28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user_add.php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추가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31" name="TextBox 1"/>
          <p:cNvSpPr txBox="1"/>
          <p:nvPr/>
        </p:nvSpPr>
        <p:spPr>
          <a:xfrm>
            <a:off x="6124785" y="301870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232" name="표 4"/>
          <p:cNvGraphicFramePr/>
          <p:nvPr/>
        </p:nvGraphicFramePr>
        <p:xfrm>
          <a:off x="395536" y="854714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추가된 유저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추가된 유저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표 4"/>
          <p:cNvGraphicFramePr/>
          <p:nvPr/>
        </p:nvGraphicFramePr>
        <p:xfrm>
          <a:off x="395536" y="854714"/>
          <a:ext cx="8352928" cy="514857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수정할 유저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아이디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로그인 아이디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user_pw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비밀번호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비밀번호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user_level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관리자 등급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일반 / 1 : 관리자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이름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user_sid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학번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로그인 학번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user_block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사용 금지일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남은 사용 금지일수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user_uuid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스마트폰 고유번호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FCM에 쓰이는 기기 고유번호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소속 그룹번호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user_email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이메일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이메일 주소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user_phone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전화번호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전화번호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35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user_modify.php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수정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36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user_modify.php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수정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39" name="TextBox 1"/>
          <p:cNvSpPr txBox="1"/>
          <p:nvPr/>
        </p:nvSpPr>
        <p:spPr>
          <a:xfrm>
            <a:off x="6124785" y="301870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240" name="표 4"/>
          <p:cNvGraphicFramePr/>
          <p:nvPr/>
        </p:nvGraphicFramePr>
        <p:xfrm>
          <a:off x="395536" y="854714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수정된 유저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수정된 유저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표 4"/>
          <p:cNvGraphicFramePr/>
          <p:nvPr/>
        </p:nvGraphicFramePr>
        <p:xfrm>
          <a:off x="395536" y="854714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삭제할 유저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3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user_delete.php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삭제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44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245" name="TextBox 6"/>
          <p:cNvSpPr txBox="1"/>
          <p:nvPr/>
        </p:nvSpPr>
        <p:spPr>
          <a:xfrm>
            <a:off x="6124785" y="3244333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246" name="표 7"/>
          <p:cNvGraphicFramePr/>
          <p:nvPr/>
        </p:nvGraphicFramePr>
        <p:xfrm>
          <a:off x="395536" y="3797177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표 4"/>
          <p:cNvGraphicFramePr/>
          <p:nvPr/>
        </p:nvGraphicFramePr>
        <p:xfrm>
          <a:off x="395536" y="854714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그룹 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추가할 유저 그룹명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9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user_group_add.php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그룹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추가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50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251" name="TextBox 6"/>
          <p:cNvSpPr txBox="1"/>
          <p:nvPr/>
        </p:nvSpPr>
        <p:spPr>
          <a:xfrm>
            <a:off x="6124785" y="3244333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252" name="표 7"/>
          <p:cNvGraphicFramePr/>
          <p:nvPr/>
        </p:nvGraphicFramePr>
        <p:xfrm>
          <a:off x="395536" y="3797177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추가된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추가된 유저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표 4"/>
          <p:cNvGraphicFramePr/>
          <p:nvPr/>
        </p:nvGraphicFramePr>
        <p:xfrm>
          <a:off x="395536" y="854714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수정할 유저 그룹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그룹 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수정할 유저 그룹 이름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5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user_group_modify.php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그룹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수정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56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257" name="TextBox 6"/>
          <p:cNvSpPr txBox="1"/>
          <p:nvPr/>
        </p:nvSpPr>
        <p:spPr>
          <a:xfrm>
            <a:off x="6124785" y="3244333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258" name="표 7"/>
          <p:cNvGraphicFramePr/>
          <p:nvPr/>
        </p:nvGraphicFramePr>
        <p:xfrm>
          <a:off x="395536" y="3797177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수정된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수정된 유저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표 4"/>
          <p:cNvGraphicFramePr/>
          <p:nvPr/>
        </p:nvGraphicFramePr>
        <p:xfrm>
          <a:off x="395536" y="854714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삭제할 유저 그룹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1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user_group_delete.php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그룹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삭제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62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263" name="TextBox 6"/>
          <p:cNvSpPr txBox="1"/>
          <p:nvPr/>
        </p:nvSpPr>
        <p:spPr>
          <a:xfrm>
            <a:off x="6124785" y="3244333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264" name="표 7"/>
          <p:cNvGraphicFramePr/>
          <p:nvPr/>
        </p:nvGraphicFramePr>
        <p:xfrm>
          <a:off x="395536" y="3797177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표 4"/>
          <p:cNvGraphicFramePr/>
          <p:nvPr/>
        </p:nvGraphicFramePr>
        <p:xfrm>
          <a:off x="395536" y="854714"/>
          <a:ext cx="8352928" cy="316835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개별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요청할 상세 재고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 gridSpan="5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 값이 존재할 시 출력될 JSONArray 에는 요청한 재고 하나만 담기게 된다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barcode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바코드 값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요청할 상세 재고 바코드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 gridSpan="5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 값이 존재할 시 출력될 JSONArray 에는 요청한 재고 하나만 담기게 된다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type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타입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요청할 상세 재고 타입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44">
                <a:tc gridSpan="5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type -1 일 경우 재고 그룹만 출력, type 0 일 경우 전체 재고 출력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7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product_list.php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현황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68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자유형 12"/>
          <p:cNvSpPr/>
          <p:nvPr/>
        </p:nvSpPr>
        <p:spPr>
          <a:xfrm>
            <a:off x="-1" y="0"/>
            <a:ext cx="482917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866" y="8820"/>
                </a:lnTo>
                <a:lnTo>
                  <a:pt x="16457" y="8820"/>
                </a:lnTo>
                <a:lnTo>
                  <a:pt x="66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6" name="TextBox 14"/>
          <p:cNvSpPr txBox="1"/>
          <p:nvPr/>
        </p:nvSpPr>
        <p:spPr>
          <a:xfrm>
            <a:off x="297238" y="2468879"/>
            <a:ext cx="2800294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0" spc="-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</a:p>
        </p:txBody>
      </p:sp>
      <p:sp>
        <p:nvSpPr>
          <p:cNvPr id="67" name="TextBox 4"/>
          <p:cNvSpPr txBox="1"/>
          <p:nvPr/>
        </p:nvSpPr>
        <p:spPr>
          <a:xfrm>
            <a:off x="4127182" y="2936875"/>
            <a:ext cx="4704399" cy="65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 spc="-15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아키텍쳐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개요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8" name="Text Box 5"/>
          <p:cNvSpPr txBox="1"/>
          <p:nvPr/>
        </p:nvSpPr>
        <p:spPr>
          <a:xfrm>
            <a:off x="4127182" y="3457922"/>
            <a:ext cx="4704399" cy="34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웹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프론트엔드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+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모바일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아키텍쳐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+mn-ea"/>
                <a:ea typeface="+mn-ea"/>
              </a:rPr>
              <a:t>product_list.php</a:t>
            </a:r>
            <a:r>
              <a:rPr dirty="0">
                <a:latin typeface="+mn-ea"/>
                <a:ea typeface="+mn-ea"/>
              </a:rPr>
              <a:t> :</a:t>
            </a:r>
            <a:r>
              <a:rPr sz="1500" dirty="0">
                <a:latin typeface="+mn-ea"/>
                <a:ea typeface="+mn-ea"/>
              </a:rPr>
              <a:t> </a:t>
            </a:r>
            <a:r>
              <a:rPr sz="1500" dirty="0" err="1">
                <a:latin typeface="+mn-ea"/>
                <a:ea typeface="+mn-ea"/>
              </a:rPr>
              <a:t>재고</a:t>
            </a:r>
            <a:r>
              <a:rPr sz="1500" dirty="0">
                <a:latin typeface="+mn-ea"/>
                <a:ea typeface="+mn-ea"/>
              </a:rPr>
              <a:t> </a:t>
            </a:r>
            <a:r>
              <a:rPr sz="1500" dirty="0" err="1">
                <a:latin typeface="+mn-ea"/>
                <a:ea typeface="+mn-ea"/>
              </a:rPr>
              <a:t>현황</a:t>
            </a:r>
            <a:r>
              <a:rPr sz="1500" dirty="0">
                <a:latin typeface="+mn-ea"/>
                <a:ea typeface="+mn-ea"/>
              </a:rPr>
              <a:t> API</a:t>
            </a:r>
          </a:p>
        </p:txBody>
      </p:sp>
      <p:sp>
        <p:nvSpPr>
          <p:cNvPr id="271" name="TextBox 1"/>
          <p:cNvSpPr txBox="1"/>
          <p:nvPr/>
        </p:nvSpPr>
        <p:spPr>
          <a:xfrm>
            <a:off x="6124785" y="301870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+mn-ea"/>
                <a:ea typeface="+mn-ea"/>
              </a:rPr>
              <a:t>RESULT : JSON OBJECT</a:t>
            </a:r>
          </a:p>
        </p:txBody>
      </p:sp>
      <p:graphicFrame>
        <p:nvGraphicFramePr>
          <p:cNvPr id="272" name="표 4"/>
          <p:cNvGraphicFramePr/>
          <p:nvPr/>
        </p:nvGraphicFramePr>
        <p:xfrm>
          <a:off x="395536" y="854714"/>
          <a:ext cx="8352928" cy="19802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groups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JSONArray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모든 재고 타입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JSONArray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요청한 재고 결과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3" name="표 7"/>
          <p:cNvGraphicFramePr/>
          <p:nvPr/>
        </p:nvGraphicFramePr>
        <p:xfrm>
          <a:off x="390599" y="3434381"/>
          <a:ext cx="8352928" cy="168822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64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group_index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group_name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그룹 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group_rentable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가능여부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false/ 1 : true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group_priority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그룹 우선도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 group DB 참고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4" name="TextBox 2"/>
          <p:cNvSpPr txBox="1"/>
          <p:nvPr/>
        </p:nvSpPr>
        <p:spPr>
          <a:xfrm>
            <a:off x="268664" y="3009353"/>
            <a:ext cx="465126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+mn-ea"/>
                <a:ea typeface="+mn-ea"/>
              </a:rPr>
              <a:t>groups 는 </a:t>
            </a:r>
            <a:r>
              <a:rPr dirty="0" err="1">
                <a:latin typeface="+mn-ea"/>
                <a:ea typeface="+mn-ea"/>
              </a:rPr>
              <a:t>아래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JSONObject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데이터들의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Array이다</a:t>
            </a:r>
            <a:r>
              <a:rPr dirty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+mn-ea"/>
                <a:ea typeface="+mn-ea"/>
              </a:rPr>
              <a:t>product_list.php</a:t>
            </a:r>
            <a:r>
              <a:rPr dirty="0">
                <a:latin typeface="+mn-ea"/>
                <a:ea typeface="+mn-ea"/>
              </a:rPr>
              <a:t> :</a:t>
            </a:r>
            <a:r>
              <a:rPr sz="1500" dirty="0">
                <a:latin typeface="+mn-ea"/>
                <a:ea typeface="+mn-ea"/>
              </a:rPr>
              <a:t> </a:t>
            </a:r>
            <a:r>
              <a:rPr sz="1500" dirty="0" err="1">
                <a:latin typeface="+mn-ea"/>
                <a:ea typeface="+mn-ea"/>
              </a:rPr>
              <a:t>재고</a:t>
            </a:r>
            <a:r>
              <a:rPr sz="1500" dirty="0">
                <a:latin typeface="+mn-ea"/>
                <a:ea typeface="+mn-ea"/>
              </a:rPr>
              <a:t> </a:t>
            </a:r>
            <a:r>
              <a:rPr sz="1500" dirty="0" err="1">
                <a:latin typeface="+mn-ea"/>
                <a:ea typeface="+mn-ea"/>
              </a:rPr>
              <a:t>현황</a:t>
            </a:r>
            <a:r>
              <a:rPr sz="1500" dirty="0">
                <a:latin typeface="+mn-ea"/>
                <a:ea typeface="+mn-ea"/>
              </a:rPr>
              <a:t> API</a:t>
            </a:r>
          </a:p>
        </p:txBody>
      </p:sp>
      <p:sp>
        <p:nvSpPr>
          <p:cNvPr id="277" name="TextBox 1"/>
          <p:cNvSpPr txBox="1"/>
          <p:nvPr/>
        </p:nvSpPr>
        <p:spPr>
          <a:xfrm>
            <a:off x="6124785" y="301870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+mn-ea"/>
                <a:ea typeface="+mn-ea"/>
              </a:rPr>
              <a:t>RESULT : JSON OBJECT</a:t>
            </a:r>
          </a:p>
        </p:txBody>
      </p:sp>
      <p:graphicFrame>
        <p:nvGraphicFramePr>
          <p:cNvPr id="278" name="표 4"/>
          <p:cNvGraphicFramePr/>
          <p:nvPr/>
        </p:nvGraphicFramePr>
        <p:xfrm>
          <a:off x="395536" y="854714"/>
          <a:ext cx="8352928" cy="19802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groups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JSONArray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모든 재고 타입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JSONArray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요청한 재고 결과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9" name="표 7"/>
          <p:cNvGraphicFramePr/>
          <p:nvPr/>
        </p:nvGraphicFramePr>
        <p:xfrm>
          <a:off x="390599" y="3434381"/>
          <a:ext cx="8352928" cy="303880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64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product_group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product_name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개별 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개별 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product_status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상태 코드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 DB 참고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product_owner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소유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product_rent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대여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product_barcode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바코드 값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바코드 값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product_created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추가 시각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yyyy/MM/dd HH:mm:ss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80" name="TextBox 2"/>
          <p:cNvSpPr txBox="1"/>
          <p:nvPr/>
        </p:nvSpPr>
        <p:spPr>
          <a:xfrm>
            <a:off x="268664" y="3009353"/>
            <a:ext cx="482599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+mn-ea"/>
                <a:ea typeface="+mn-ea"/>
              </a:rPr>
              <a:t>products 는 </a:t>
            </a:r>
            <a:r>
              <a:rPr dirty="0" err="1">
                <a:latin typeface="+mn-ea"/>
                <a:ea typeface="+mn-ea"/>
              </a:rPr>
              <a:t>아래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JSONObject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데이터들의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Array이다</a:t>
            </a:r>
            <a:r>
              <a:rPr dirty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product_add.php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추가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83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graphicFrame>
        <p:nvGraphicFramePr>
          <p:cNvPr id="284" name="표 4"/>
          <p:cNvGraphicFramePr/>
          <p:nvPr/>
        </p:nvGraphicFramePr>
        <p:xfrm>
          <a:off x="395536" y="854714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리스트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JSONArray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리스트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5" name="표 5"/>
          <p:cNvGraphicFramePr/>
          <p:nvPr/>
        </p:nvGraphicFramePr>
        <p:xfrm>
          <a:off x="390599" y="2651137"/>
          <a:ext cx="8352928" cy="202587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64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product_group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product_name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개별 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개별 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product_status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상태 코드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상태 코드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product_owner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소유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소유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product_barcode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바코드 값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바코드 값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6" name="TextBox 6"/>
          <p:cNvSpPr txBox="1"/>
          <p:nvPr/>
        </p:nvSpPr>
        <p:spPr>
          <a:xfrm>
            <a:off x="268664" y="2226110"/>
            <a:ext cx="482599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+mn-ea"/>
                <a:ea typeface="+mn-ea"/>
              </a:rPr>
              <a:t>products 는 </a:t>
            </a:r>
            <a:r>
              <a:rPr dirty="0" err="1">
                <a:latin typeface="+mn-ea"/>
                <a:ea typeface="+mn-ea"/>
              </a:rPr>
              <a:t>아래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JSONObject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데이터들의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Array이다</a:t>
            </a:r>
            <a:r>
              <a:rPr dirty="0">
                <a:latin typeface="+mn-ea"/>
                <a:ea typeface="+mn-ea"/>
              </a:rPr>
              <a:t>.</a:t>
            </a:r>
          </a:p>
        </p:txBody>
      </p:sp>
      <p:sp>
        <p:nvSpPr>
          <p:cNvPr id="287" name="TextBox 8"/>
          <p:cNvSpPr txBox="1"/>
          <p:nvPr/>
        </p:nvSpPr>
        <p:spPr>
          <a:xfrm>
            <a:off x="6124785" y="4815155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+mn-ea"/>
                <a:ea typeface="+mn-ea"/>
              </a:rPr>
              <a:t>RESULT : JSON OBJECT</a:t>
            </a:r>
          </a:p>
        </p:txBody>
      </p:sp>
      <p:graphicFrame>
        <p:nvGraphicFramePr>
          <p:cNvPr id="288" name="표 9"/>
          <p:cNvGraphicFramePr/>
          <p:nvPr/>
        </p:nvGraphicFramePr>
        <p:xfrm>
          <a:off x="395536" y="5367997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product_modify.php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수정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91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graphicFrame>
        <p:nvGraphicFramePr>
          <p:cNvPr id="292" name="표 4"/>
          <p:cNvGraphicFramePr/>
          <p:nvPr/>
        </p:nvGraphicFramePr>
        <p:xfrm>
          <a:off x="395536" y="854714"/>
          <a:ext cx="8352928" cy="316835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수정할 재고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product_group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개별 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개별 이름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product_status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상태 코드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 DB 참고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product_owner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소유 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user_group_index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product_barcode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바코드 값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바코드 값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3" name="TextBox 8"/>
          <p:cNvSpPr txBox="1"/>
          <p:nvPr/>
        </p:nvSpPr>
        <p:spPr>
          <a:xfrm>
            <a:off x="6124785" y="4206577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294" name="표 9"/>
          <p:cNvGraphicFramePr/>
          <p:nvPr/>
        </p:nvGraphicFramePr>
        <p:xfrm>
          <a:off x="395536" y="4759419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product_delete.php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삭제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297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graphicFrame>
        <p:nvGraphicFramePr>
          <p:cNvPr id="298" name="표 4"/>
          <p:cNvGraphicFramePr/>
          <p:nvPr/>
        </p:nvGraphicFramePr>
        <p:xfrm>
          <a:off x="395536" y="854714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제품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삭제할 재고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9" name="TextBox 6"/>
          <p:cNvSpPr txBox="1"/>
          <p:nvPr/>
        </p:nvSpPr>
        <p:spPr>
          <a:xfrm>
            <a:off x="6124785" y="3244333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00" name="표 7"/>
          <p:cNvGraphicFramePr/>
          <p:nvPr/>
        </p:nvGraphicFramePr>
        <p:xfrm>
          <a:off x="395536" y="3797177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" name="표 4"/>
          <p:cNvGraphicFramePr/>
          <p:nvPr/>
        </p:nvGraphicFramePr>
        <p:xfrm>
          <a:off x="395536" y="854714"/>
          <a:ext cx="8352928" cy="19802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추가할 재고 그룹명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rentable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가능 여부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false / 1 : true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priority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우선도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 group DB 참고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3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product_group_add.php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그룹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추가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04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05" name="TextBox 6"/>
          <p:cNvSpPr txBox="1"/>
          <p:nvPr/>
        </p:nvSpPr>
        <p:spPr>
          <a:xfrm>
            <a:off x="6124785" y="3244333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06" name="표 7"/>
          <p:cNvGraphicFramePr/>
          <p:nvPr/>
        </p:nvGraphicFramePr>
        <p:xfrm>
          <a:off x="395536" y="3797177"/>
          <a:ext cx="8352928" cy="170629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400">
                          <a:sym typeface="Helvetica"/>
                        </a:defRPr>
                      </a:pPr>
                      <a:r>
                        <a:t>product_group_</a:t>
                      </a:r>
                    </a:p>
                    <a:p>
                      <a:pPr algn="ctr">
                        <a:defRPr sz="1400">
                          <a:sym typeface="Helvetica"/>
                        </a:defRPr>
                      </a:pPr>
                      <a:r>
                        <a:t>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추가된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추가된 재고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" name="표 4"/>
          <p:cNvGraphicFramePr/>
          <p:nvPr/>
        </p:nvGraphicFramePr>
        <p:xfrm>
          <a:off x="395536" y="854714"/>
          <a:ext cx="8352928" cy="237626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수정할 재고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수정할 재고 그룹명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rentable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가능 여부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false / 1 : true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priority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우선도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 group DB 참고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9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product_group_modify.php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그룹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수정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10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11" name="TextBox 6"/>
          <p:cNvSpPr txBox="1"/>
          <p:nvPr/>
        </p:nvSpPr>
        <p:spPr>
          <a:xfrm>
            <a:off x="6124785" y="3474121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12" name="표 7"/>
          <p:cNvGraphicFramePr/>
          <p:nvPr/>
        </p:nvGraphicFramePr>
        <p:xfrm>
          <a:off x="395536" y="4026963"/>
          <a:ext cx="8352928" cy="170629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400">
                          <a:sym typeface="Helvetica"/>
                        </a:defRPr>
                      </a:pPr>
                      <a:r>
                        <a:t>product_group_</a:t>
                      </a:r>
                    </a:p>
                    <a:p>
                      <a:pPr algn="ctr">
                        <a:defRPr sz="1400">
                          <a:sym typeface="Helvetica"/>
                        </a:defRPr>
                      </a:pPr>
                      <a:r>
                        <a:t>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수정된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수정된 재고 그룹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표 4"/>
          <p:cNvGraphicFramePr/>
          <p:nvPr/>
        </p:nvGraphicFramePr>
        <p:xfrm>
          <a:off x="395536" y="854714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재고 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삭제할 재고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5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product_group_delete.php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그룹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삭제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16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17" name="TextBox 6"/>
          <p:cNvSpPr txBox="1"/>
          <p:nvPr/>
        </p:nvSpPr>
        <p:spPr>
          <a:xfrm>
            <a:off x="6124785" y="3212975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18" name="표 7"/>
          <p:cNvGraphicFramePr/>
          <p:nvPr/>
        </p:nvGraphicFramePr>
        <p:xfrm>
          <a:off x="395536" y="3765817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" name="표 4"/>
          <p:cNvGraphicFramePr/>
          <p:nvPr/>
        </p:nvGraphicFramePr>
        <p:xfrm>
          <a:off x="395536" y="854714"/>
          <a:ext cx="8352928" cy="316835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대상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대상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 gridSpan="5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해당 값이 존재할 경우 출력될 JSONArray에는 해당 반출입 데이터만 담기게 된다.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대상 유저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대상 유저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 gridSpan="5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해당 값이 존재할 경우 출력될 JSONArray에는 해당 반출입 데이터만 담기게 된다.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대상 제품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대상 제품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44">
                <a:tc gridSpan="5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해당 값이 존재할 경우 출력될 JSONArray에는 해당 반출입 데이터만 담기게 된다.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1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rent_list.php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현황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22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rent_list.php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현황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25" name="TextBox 1"/>
          <p:cNvSpPr txBox="1"/>
          <p:nvPr/>
        </p:nvSpPr>
        <p:spPr>
          <a:xfrm>
            <a:off x="6124785" y="301870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26" name="표 4"/>
          <p:cNvGraphicFramePr/>
          <p:nvPr/>
        </p:nvGraphicFramePr>
        <p:xfrm>
          <a:off x="395536" y="854714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JSONArray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7" name="표 5"/>
          <p:cNvGraphicFramePr/>
          <p:nvPr/>
        </p:nvGraphicFramePr>
        <p:xfrm>
          <a:off x="390599" y="3198507"/>
          <a:ext cx="8352928" cy="27011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64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rent_user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대상 유저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대상 유저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rent_product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대상 제품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대상 제품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rent_status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상태 코드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 DB 참고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rent_time_start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시작 시각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yyyy/MM/dd HH:mm:ss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rent_time_end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만료 시각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yyyy/MM/dd HH:mm:ss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rent_time_return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반납 시각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yyyy/MM/dd HH:mm:ss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8" name="TextBox 6"/>
          <p:cNvSpPr txBox="1"/>
          <p:nvPr/>
        </p:nvSpPr>
        <p:spPr>
          <a:xfrm>
            <a:off x="268664" y="2773478"/>
            <a:ext cx="447654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rents 는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아래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JSONObject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데이터들의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Array이다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41"/>
          <p:cNvSpPr txBox="1"/>
          <p:nvPr/>
        </p:nvSpPr>
        <p:spPr>
          <a:xfrm>
            <a:off x="555526" y="923816"/>
            <a:ext cx="8032947" cy="507830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+mn-ea"/>
                <a:ea typeface="+mn-ea"/>
              </a:rPr>
              <a:t>SERVER</a:t>
            </a: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</p:txBody>
      </p:sp>
      <p:sp>
        <p:nvSpPr>
          <p:cNvPr id="71" name="제목 12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+mn-ea"/>
                <a:ea typeface="+mn-ea"/>
              </a:rPr>
              <a:t>기본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시스템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아키텍쳐</a:t>
            </a:r>
            <a:r>
              <a:rPr dirty="0">
                <a:latin typeface="+mn-ea"/>
                <a:ea typeface="+mn-ea"/>
                <a:sym typeface="Arial"/>
              </a:rPr>
              <a:t> : </a:t>
            </a:r>
            <a:r>
              <a:rPr dirty="0" err="1">
                <a:latin typeface="+mn-ea"/>
                <a:ea typeface="+mn-ea"/>
              </a:rPr>
              <a:t>서버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구성도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2" name="TextBox 1"/>
          <p:cNvSpPr txBox="1"/>
          <p:nvPr/>
        </p:nvSpPr>
        <p:spPr>
          <a:xfrm>
            <a:off x="663537" y="5168117"/>
            <a:ext cx="7816923" cy="659764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+mn-ea"/>
                <a:ea typeface="+mn-ea"/>
              </a:rPr>
              <a:t>Windows Server 2019</a:t>
            </a:r>
          </a:p>
        </p:txBody>
      </p:sp>
      <p:sp>
        <p:nvSpPr>
          <p:cNvPr id="73" name="TextBox 2"/>
          <p:cNvSpPr txBox="1"/>
          <p:nvPr/>
        </p:nvSpPr>
        <p:spPr>
          <a:xfrm>
            <a:off x="663537" y="4237374"/>
            <a:ext cx="4052480" cy="659764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+mn-ea"/>
                <a:ea typeface="+mn-ea"/>
              </a:rPr>
              <a:t>IIS web server</a:t>
            </a:r>
          </a:p>
        </p:txBody>
      </p:sp>
      <p:sp>
        <p:nvSpPr>
          <p:cNvPr id="74" name="TextBox 44"/>
          <p:cNvSpPr txBox="1"/>
          <p:nvPr/>
        </p:nvSpPr>
        <p:spPr>
          <a:xfrm>
            <a:off x="4824026" y="1757529"/>
            <a:ext cx="3656437" cy="3139317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+mn-ea"/>
                <a:ea typeface="+mn-ea"/>
              </a:rPr>
              <a:t>MariaDB</a:t>
            </a:r>
            <a:endParaRPr dirty="0">
              <a:latin typeface="+mn-ea"/>
              <a:ea typeface="+mn-ea"/>
              <a:cs typeface="+mn-cs"/>
              <a:sym typeface="굴림"/>
            </a:endParaRPr>
          </a:p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 dirty="0">
              <a:latin typeface="+mn-ea"/>
              <a:ea typeface="+mn-ea"/>
              <a:cs typeface="+mn-cs"/>
              <a:sym typeface="굴림"/>
            </a:endParaRPr>
          </a:p>
        </p:txBody>
      </p:sp>
      <p:sp>
        <p:nvSpPr>
          <p:cNvPr id="75" name="TextBox 45"/>
          <p:cNvSpPr txBox="1"/>
          <p:nvPr/>
        </p:nvSpPr>
        <p:spPr>
          <a:xfrm>
            <a:off x="663537" y="1757530"/>
            <a:ext cx="4052480" cy="2336164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+mn-ea"/>
              <a:ea typeface="+mn-ea"/>
            </a:endParaRPr>
          </a:p>
          <a:p>
            <a: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+mn-ea"/>
                <a:ea typeface="+mn-ea"/>
              </a:rPr>
              <a:t>PHP 7</a:t>
            </a:r>
          </a:p>
        </p:txBody>
      </p:sp>
      <p:grpSp>
        <p:nvGrpSpPr>
          <p:cNvPr id="78" name="직사각형 4"/>
          <p:cNvGrpSpPr/>
          <p:nvPr/>
        </p:nvGrpSpPr>
        <p:grpSpPr>
          <a:xfrm>
            <a:off x="781565" y="1856370"/>
            <a:ext cx="3790438" cy="1534125"/>
            <a:chOff x="0" y="-2"/>
            <a:chExt cx="3790436" cy="1534124"/>
          </a:xfrm>
        </p:grpSpPr>
        <p:sp>
          <p:nvSpPr>
            <p:cNvPr id="76" name="직사각형"/>
            <p:cNvSpPr/>
            <p:nvPr/>
          </p:nvSpPr>
          <p:spPr>
            <a:xfrm>
              <a:off x="0" y="-2"/>
              <a:ext cx="3790436" cy="1534124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77" name="곳간…"/>
            <p:cNvSpPr txBox="1"/>
            <p:nvPr/>
          </p:nvSpPr>
          <p:spPr>
            <a:xfrm>
              <a:off x="45720" y="330083"/>
              <a:ext cx="3698996" cy="8739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 err="1">
                  <a:latin typeface="+mn-ea"/>
                  <a:ea typeface="+mn-ea"/>
                </a:rPr>
                <a:t>곳간</a:t>
              </a:r>
              <a:endParaRPr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>
                  <a:latin typeface="+mn-ea"/>
                  <a:ea typeface="+mn-ea"/>
                </a:rPr>
                <a:t>PHP API </a:t>
              </a:r>
              <a:r>
                <a:rPr dirty="0" err="1">
                  <a:latin typeface="+mn-ea"/>
                  <a:ea typeface="+mn-ea"/>
                </a:rPr>
                <a:t>서버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81" name="직사각형 46"/>
          <p:cNvGrpSpPr/>
          <p:nvPr/>
        </p:nvGrpSpPr>
        <p:grpSpPr>
          <a:xfrm>
            <a:off x="4949600" y="1856370"/>
            <a:ext cx="3412838" cy="1534125"/>
            <a:chOff x="-2" y="-2"/>
            <a:chExt cx="3412837" cy="1534124"/>
          </a:xfrm>
        </p:grpSpPr>
        <p:sp>
          <p:nvSpPr>
            <p:cNvPr id="79" name="직사각형"/>
            <p:cNvSpPr/>
            <p:nvPr/>
          </p:nvSpPr>
          <p:spPr>
            <a:xfrm>
              <a:off x="-2" y="-2"/>
              <a:ext cx="3412837" cy="1534124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80" name="곳간…"/>
            <p:cNvSpPr txBox="1"/>
            <p:nvPr/>
          </p:nvSpPr>
          <p:spPr>
            <a:xfrm>
              <a:off x="45718" y="329570"/>
              <a:ext cx="3321397" cy="8749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 err="1">
                  <a:latin typeface="+mn-ea"/>
                  <a:ea typeface="+mn-ea"/>
                </a:rPr>
                <a:t>곳간</a:t>
              </a:r>
              <a:endParaRPr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>
                  <a:latin typeface="+mn-ea"/>
                  <a:ea typeface="+mn-ea"/>
                </a:rPr>
                <a:t>DB</a:t>
              </a:r>
            </a:p>
          </p:txBody>
        </p:sp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4"/>
          <p:cNvGraphicFramePr/>
          <p:nvPr/>
        </p:nvGraphicFramePr>
        <p:xfrm>
          <a:off x="395536" y="854714"/>
          <a:ext cx="8352928" cy="237626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신청 유저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관리자가 추가하는 경우만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제품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 index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time_start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시작 날짜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시작 날짜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time_end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만료 날짜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만료 날짜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1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rent_new.php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신청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32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33" name="TextBox 6"/>
          <p:cNvSpPr txBox="1"/>
          <p:nvPr/>
        </p:nvSpPr>
        <p:spPr>
          <a:xfrm>
            <a:off x="6124785" y="3933057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34" name="표 7"/>
          <p:cNvGraphicFramePr/>
          <p:nvPr/>
        </p:nvGraphicFramePr>
        <p:xfrm>
          <a:off x="395536" y="4485899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추가된 반출입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추가된 반출입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표 4"/>
          <p:cNvGraphicFramePr/>
          <p:nvPr/>
        </p:nvGraphicFramePr>
        <p:xfrm>
          <a:off x="395536" y="854714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start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대여 허가 여부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신청 거절 / 1.  대여 시작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 index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7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rent_start.php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허가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38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39" name="TextBox 6"/>
          <p:cNvSpPr txBox="1"/>
          <p:nvPr/>
        </p:nvSpPr>
        <p:spPr>
          <a:xfrm>
            <a:off x="6124785" y="2996951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40" name="표 7"/>
          <p:cNvGraphicFramePr/>
          <p:nvPr/>
        </p:nvGraphicFramePr>
        <p:xfrm>
          <a:off x="395536" y="3549794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허가된 반출입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허가된 반출입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표 4"/>
          <p:cNvGraphicFramePr/>
          <p:nvPr/>
        </p:nvGraphicFramePr>
        <p:xfrm>
          <a:off x="395536" y="854714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 err="1">
                          <a:sym typeface="Helvetica"/>
                        </a:rPr>
                        <a:t>세션</a:t>
                      </a:r>
                      <a:r>
                        <a:rPr sz="1400" dirty="0">
                          <a:sym typeface="Helvetica"/>
                        </a:rPr>
                        <a:t>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rent index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3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rent_finish.php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완료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44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45" name="TextBox 6"/>
          <p:cNvSpPr txBox="1"/>
          <p:nvPr/>
        </p:nvSpPr>
        <p:spPr>
          <a:xfrm>
            <a:off x="6124785" y="2996951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46" name="표 7"/>
          <p:cNvGraphicFramePr/>
          <p:nvPr/>
        </p:nvGraphicFramePr>
        <p:xfrm>
          <a:off x="395536" y="3549794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rent_index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완료된 반출입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완료된 반출입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표 4"/>
          <p:cNvGraphicFramePr/>
          <p:nvPr/>
        </p:nvGraphicFramePr>
        <p:xfrm>
          <a:off x="395536" y="854714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선택적 로그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9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log_list.php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로그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현황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50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832103">
              <a:defRPr sz="1800"/>
            </a:pPr>
            <a:r>
              <a:rPr dirty="0" err="1">
                <a:latin typeface="+mn-ea"/>
                <a:ea typeface="+mn-ea"/>
              </a:rPr>
              <a:t>log_list.php</a:t>
            </a:r>
            <a:r>
              <a:rPr dirty="0">
                <a:latin typeface="+mn-ea"/>
                <a:ea typeface="+mn-ea"/>
              </a:rPr>
              <a:t> :</a:t>
            </a:r>
            <a:r>
              <a:rPr sz="1600" dirty="0">
                <a:latin typeface="+mn-ea"/>
                <a:ea typeface="+mn-ea"/>
              </a:rPr>
              <a:t> </a:t>
            </a:r>
            <a:r>
              <a:rPr sz="1600" dirty="0" err="1">
                <a:latin typeface="+mn-ea"/>
                <a:ea typeface="+mn-ea"/>
                <a:cs typeface="+mj-cs"/>
                <a:sym typeface="Helvetica"/>
              </a:rPr>
              <a:t>로그</a:t>
            </a:r>
            <a:r>
              <a:rPr sz="1600" dirty="0">
                <a:latin typeface="+mn-ea"/>
                <a:ea typeface="+mn-ea"/>
                <a:cs typeface="+mj-cs"/>
                <a:sym typeface="Helvetica"/>
              </a:rPr>
              <a:t> </a:t>
            </a:r>
            <a:r>
              <a:rPr sz="1600" dirty="0" err="1">
                <a:latin typeface="+mn-ea"/>
                <a:ea typeface="+mn-ea"/>
                <a:cs typeface="+mj-cs"/>
                <a:sym typeface="Helvetica"/>
              </a:rPr>
              <a:t>현황</a:t>
            </a:r>
            <a:r>
              <a:rPr sz="1600" dirty="0">
                <a:latin typeface="+mn-ea"/>
                <a:ea typeface="+mn-ea"/>
                <a:cs typeface="+mj-cs"/>
                <a:sym typeface="Helvetica"/>
              </a:rPr>
              <a:t> </a:t>
            </a:r>
            <a:r>
              <a:rPr sz="1600" dirty="0">
                <a:latin typeface="+mn-ea"/>
                <a:ea typeface="+mn-ea"/>
              </a:rPr>
              <a:t>API</a:t>
            </a:r>
          </a:p>
        </p:txBody>
      </p:sp>
      <p:sp>
        <p:nvSpPr>
          <p:cNvPr id="353" name="TextBox 1"/>
          <p:cNvSpPr txBox="1"/>
          <p:nvPr/>
        </p:nvSpPr>
        <p:spPr>
          <a:xfrm>
            <a:off x="6124785" y="301870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+mn-ea"/>
                <a:ea typeface="+mn-ea"/>
              </a:rPr>
              <a:t>RESULT : JSON OBJECT</a:t>
            </a:r>
          </a:p>
        </p:txBody>
      </p:sp>
      <p:graphicFrame>
        <p:nvGraphicFramePr>
          <p:cNvPr id="354" name="표 4"/>
          <p:cNvGraphicFramePr/>
          <p:nvPr/>
        </p:nvGraphicFramePr>
        <p:xfrm>
          <a:off x="395536" y="854714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JSONArray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5" name="표 5"/>
          <p:cNvGraphicFramePr/>
          <p:nvPr/>
        </p:nvGraphicFramePr>
        <p:xfrm>
          <a:off x="390599" y="3198507"/>
          <a:ext cx="8352928" cy="236351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64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log_product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대상 제품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대상 유저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log_user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대상 유저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대상 유저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log_type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type 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log_text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추가 텍스트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관리자가 추가 입력한 텍스트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log_time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시각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yyyy/MM/dd HH:mm:ss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56" name="TextBox 6"/>
          <p:cNvSpPr txBox="1"/>
          <p:nvPr/>
        </p:nvSpPr>
        <p:spPr>
          <a:xfrm>
            <a:off x="268663" y="2773478"/>
            <a:ext cx="43979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+mn-ea"/>
                <a:ea typeface="+mn-ea"/>
              </a:rPr>
              <a:t>logs 는 </a:t>
            </a:r>
            <a:r>
              <a:rPr dirty="0" err="1">
                <a:latin typeface="+mn-ea"/>
                <a:ea typeface="+mn-ea"/>
              </a:rPr>
              <a:t>아래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JSONObject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데이터들의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Array이다</a:t>
            </a:r>
            <a:r>
              <a:rPr dirty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" name="표 4"/>
          <p:cNvGraphicFramePr/>
          <p:nvPr/>
        </p:nvGraphicFramePr>
        <p:xfrm>
          <a:off x="395536" y="854714"/>
          <a:ext cx="8352928" cy="237626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product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대상 제품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대상 제품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대상 유저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대상 유저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type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text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추가 텍스트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추가 텍스트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9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log_add.php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로그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추가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60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61" name="TextBox 6"/>
          <p:cNvSpPr txBox="1"/>
          <p:nvPr/>
        </p:nvSpPr>
        <p:spPr>
          <a:xfrm>
            <a:off x="6124785" y="3627024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62" name="표 7"/>
          <p:cNvGraphicFramePr/>
          <p:nvPr/>
        </p:nvGraphicFramePr>
        <p:xfrm>
          <a:off x="395536" y="4179866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추가된 로그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추가된 로그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표 4"/>
          <p:cNvGraphicFramePr/>
          <p:nvPr/>
        </p:nvGraphicFramePr>
        <p:xfrm>
          <a:off x="395536" y="854714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인덱스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5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log_remove.php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로그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삭제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66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67" name="TextBox 6"/>
          <p:cNvSpPr txBox="1"/>
          <p:nvPr/>
        </p:nvSpPr>
        <p:spPr>
          <a:xfrm>
            <a:off x="6124785" y="3627024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68" name="표 7"/>
          <p:cNvGraphicFramePr/>
          <p:nvPr/>
        </p:nvGraphicFramePr>
        <p:xfrm>
          <a:off x="395536" y="4179866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표 4"/>
          <p:cNvGraphicFramePr/>
          <p:nvPr/>
        </p:nvGraphicFramePr>
        <p:xfrm>
          <a:off x="395536" y="854714"/>
          <a:ext cx="8352928" cy="7920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1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log_type.php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로그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종류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72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73" name="TextBox 6"/>
          <p:cNvSpPr txBox="1"/>
          <p:nvPr/>
        </p:nvSpPr>
        <p:spPr>
          <a:xfrm>
            <a:off x="6124785" y="1844824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74" name="표 7"/>
          <p:cNvGraphicFramePr/>
          <p:nvPr/>
        </p:nvGraphicFramePr>
        <p:xfrm>
          <a:off x="395536" y="2397667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types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종류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JSONArray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종류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5" name="표 8"/>
          <p:cNvGraphicFramePr/>
          <p:nvPr/>
        </p:nvGraphicFramePr>
        <p:xfrm>
          <a:off x="390599" y="4646116"/>
          <a:ext cx="8352928" cy="13505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64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type_index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type_name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type_level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타입 레벨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log type DB 참고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6" name="TextBox 9"/>
          <p:cNvSpPr txBox="1"/>
          <p:nvPr/>
        </p:nvSpPr>
        <p:spPr>
          <a:xfrm>
            <a:off x="268664" y="4221089"/>
            <a:ext cx="450058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types 는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아래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JSONObject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데이터들의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Array이다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표 4"/>
          <p:cNvGraphicFramePr/>
          <p:nvPr/>
        </p:nvGraphicFramePr>
        <p:xfrm>
          <a:off x="395536" y="854714"/>
          <a:ext cx="8352928" cy="7920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1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history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역대 통계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72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73" name="TextBox 6"/>
          <p:cNvSpPr txBox="1"/>
          <p:nvPr/>
        </p:nvSpPr>
        <p:spPr>
          <a:xfrm>
            <a:off x="6124785" y="1686562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74" name="표 7"/>
          <p:cNvGraphicFramePr/>
          <p:nvPr>
            <p:extLst>
              <p:ext uri="{D42A27DB-BD31-4B8C-83A1-F6EECF244321}">
                <p14:modId xmlns:p14="http://schemas.microsoft.com/office/powerpoint/2010/main" val="320507265"/>
              </p:ext>
            </p:extLst>
          </p:nvPr>
        </p:nvGraphicFramePr>
        <p:xfrm>
          <a:off x="395536" y="2239405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error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histories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통계 </a:t>
                      </a:r>
                      <a:r>
                        <a:rPr sz="1400" dirty="0" err="1">
                          <a:sym typeface="Helvetica"/>
                        </a:rPr>
                        <a:t>리스트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JSONArray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통계 </a:t>
                      </a:r>
                      <a:r>
                        <a:rPr sz="1400" dirty="0" err="1">
                          <a:sym typeface="Helvetica"/>
                        </a:rPr>
                        <a:t>리스트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5" name="표 8"/>
          <p:cNvGraphicFramePr/>
          <p:nvPr>
            <p:extLst>
              <p:ext uri="{D42A27DB-BD31-4B8C-83A1-F6EECF244321}">
                <p14:modId xmlns:p14="http://schemas.microsoft.com/office/powerpoint/2010/main" val="2865420313"/>
              </p:ext>
            </p:extLst>
          </p:nvPr>
        </p:nvGraphicFramePr>
        <p:xfrm>
          <a:off x="390599" y="4250461"/>
          <a:ext cx="8352928" cy="236351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64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 err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  <a:endParaRPr sz="1400" b="1" dirty="0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 err="1">
                          <a:sym typeface="Helvetica"/>
                        </a:rPr>
                        <a:t>history_index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통계 인덱스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통계 인덱스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 err="1">
                          <a:sym typeface="Helvetica"/>
                        </a:rPr>
                        <a:t>history_time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통계 기준 시각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string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통계 기준 시각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 err="1">
                          <a:sym typeface="Helvetica"/>
                        </a:rPr>
                        <a:t>history_user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당시 총 유저 수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당시 총 유저 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 err="1">
                          <a:sym typeface="Helvetica"/>
                        </a:rPr>
                        <a:t>history_product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당시 총 제품 수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int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O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당시 총 제품 수</a:t>
                      </a: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77110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 err="1">
                          <a:sym typeface="Helvetica"/>
                        </a:rPr>
                        <a:t>history_available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당시 총 사용가능 제품 수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int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O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당시 총 사용가능 제품 수</a:t>
                      </a: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146595"/>
                  </a:ext>
                </a:extLst>
              </a:tr>
              <a:tr h="3376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 err="1">
                          <a:sym typeface="Helvetica"/>
                        </a:rPr>
                        <a:t>history_rent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당시 총 대여 제품 수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int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O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당시 총 대여 제품 수</a:t>
                      </a:r>
                    </a:p>
                  </a:txBody>
                  <a:tcPr marL="45720" marR="457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706738"/>
                  </a:ext>
                </a:extLst>
              </a:tr>
            </a:tbl>
          </a:graphicData>
        </a:graphic>
      </p:graphicFrame>
      <p:sp>
        <p:nvSpPr>
          <p:cNvPr id="376" name="TextBox 9"/>
          <p:cNvSpPr txBox="1"/>
          <p:nvPr/>
        </p:nvSpPr>
        <p:spPr>
          <a:xfrm>
            <a:off x="268664" y="3825434"/>
            <a:ext cx="478271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histories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는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아래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JSONObject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데이터들의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Array이다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525464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" name="표 4"/>
          <p:cNvGraphicFramePr/>
          <p:nvPr>
            <p:extLst>
              <p:ext uri="{D42A27DB-BD31-4B8C-83A1-F6EECF244321}">
                <p14:modId xmlns:p14="http://schemas.microsoft.com/office/powerpoint/2010/main" val="1948633686"/>
              </p:ext>
            </p:extLst>
          </p:nvPr>
        </p:nvGraphicFramePr>
        <p:xfrm>
          <a:off x="395536" y="854714"/>
          <a:ext cx="8352928" cy="19802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user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특정 유저 인덱스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존재할 시 그 유저에게 전송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title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제목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string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O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메시지 제목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61247603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message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내용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string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O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메시지 내용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166365165"/>
                  </a:ext>
                </a:extLst>
              </a:tr>
            </a:tbl>
          </a:graphicData>
        </a:graphic>
      </p:graphicFrame>
      <p:sp>
        <p:nvSpPr>
          <p:cNvPr id="379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push_send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푸시 전송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80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81" name="TextBox 6"/>
          <p:cNvSpPr txBox="1"/>
          <p:nvPr/>
        </p:nvSpPr>
        <p:spPr>
          <a:xfrm>
            <a:off x="6124785" y="3332469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82" name="표 7"/>
          <p:cNvGraphicFramePr/>
          <p:nvPr>
            <p:extLst>
              <p:ext uri="{D42A27DB-BD31-4B8C-83A1-F6EECF244321}">
                <p14:modId xmlns:p14="http://schemas.microsoft.com/office/powerpoint/2010/main" val="1978258882"/>
              </p:ext>
            </p:extLst>
          </p:nvPr>
        </p:nvGraphicFramePr>
        <p:xfrm>
          <a:off x="395536" y="3885311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result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error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 err="1">
                          <a:sym typeface="Helvetica"/>
                        </a:rPr>
                        <a:t>result가</a:t>
                      </a:r>
                      <a:r>
                        <a:rPr sz="1400" dirty="0">
                          <a:sym typeface="Helvetica"/>
                        </a:rPr>
                        <a:t> -1일 </a:t>
                      </a:r>
                      <a:r>
                        <a:rPr sz="1400" dirty="0" err="1">
                          <a:sym typeface="Helvetica"/>
                        </a:rPr>
                        <a:t>경우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이유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제목 12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96001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+mn-ea"/>
                <a:ea typeface="+mn-ea"/>
              </a:rPr>
              <a:t>기본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시스템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아키텍쳐</a:t>
            </a:r>
            <a:r>
              <a:rPr dirty="0">
                <a:latin typeface="+mn-ea"/>
                <a:ea typeface="+mn-ea"/>
                <a:sym typeface="Arial"/>
              </a:rPr>
              <a:t> : </a:t>
            </a:r>
            <a:r>
              <a:rPr dirty="0" err="1">
                <a:latin typeface="+mn-ea"/>
                <a:ea typeface="+mn-ea"/>
              </a:rPr>
              <a:t>메뉴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구성도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84" name="TextBox 13"/>
          <p:cNvSpPr txBox="1"/>
          <p:nvPr/>
        </p:nvSpPr>
        <p:spPr>
          <a:xfrm>
            <a:off x="147202" y="3541595"/>
            <a:ext cx="1512002" cy="367664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로그인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85" name="직선 화살표 연결선 37"/>
          <p:cNvSpPr/>
          <p:nvPr/>
        </p:nvSpPr>
        <p:spPr>
          <a:xfrm>
            <a:off x="7164288" y="836712"/>
            <a:ext cx="540062" cy="1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86" name="직선 화살표 연결선 38"/>
          <p:cNvSpPr/>
          <p:nvPr/>
        </p:nvSpPr>
        <p:spPr>
          <a:xfrm>
            <a:off x="7164288" y="1229907"/>
            <a:ext cx="540062" cy="1"/>
          </a:xfrm>
          <a:prstGeom prst="line">
            <a:avLst/>
          </a:prstGeom>
          <a:ln w="635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87" name="TextBox 39"/>
          <p:cNvSpPr txBox="1"/>
          <p:nvPr/>
        </p:nvSpPr>
        <p:spPr>
          <a:xfrm>
            <a:off x="7930535" y="682824"/>
            <a:ext cx="602084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88" name="TextBox 40"/>
          <p:cNvSpPr txBox="1"/>
          <p:nvPr/>
        </p:nvSpPr>
        <p:spPr>
          <a:xfrm>
            <a:off x="7930535" y="1076019"/>
            <a:ext cx="602084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사용자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89" name="직선 화살표 연결선 37"/>
          <p:cNvSpPr/>
          <p:nvPr/>
        </p:nvSpPr>
        <p:spPr>
          <a:xfrm>
            <a:off x="1659633" y="3707573"/>
            <a:ext cx="364754" cy="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90" name="TextBox 16"/>
          <p:cNvSpPr txBox="1"/>
          <p:nvPr/>
        </p:nvSpPr>
        <p:spPr>
          <a:xfrm>
            <a:off x="2027783" y="1243033"/>
            <a:ext cx="1512001" cy="338550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재고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대시보드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91" name="TextBox 16"/>
          <p:cNvSpPr txBox="1"/>
          <p:nvPr/>
        </p:nvSpPr>
        <p:spPr>
          <a:xfrm>
            <a:off x="3747477" y="1471980"/>
            <a:ext cx="1512001" cy="369328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lg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재고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현황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92" name="직선 화살표 연결선 37"/>
          <p:cNvSpPr/>
          <p:nvPr/>
        </p:nvSpPr>
        <p:spPr>
          <a:xfrm>
            <a:off x="2770436" y="1748555"/>
            <a:ext cx="97277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93" name="TextBox 16"/>
          <p:cNvSpPr txBox="1"/>
          <p:nvPr/>
        </p:nvSpPr>
        <p:spPr>
          <a:xfrm>
            <a:off x="2021614" y="1988262"/>
            <a:ext cx="1512001" cy="369328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재고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상세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94" name="TextBox 16"/>
          <p:cNvSpPr txBox="1"/>
          <p:nvPr/>
        </p:nvSpPr>
        <p:spPr>
          <a:xfrm>
            <a:off x="3741306" y="2247987"/>
            <a:ext cx="1512001" cy="369328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재고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상세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95" name="직선 화살표 연결선 37"/>
          <p:cNvSpPr/>
          <p:nvPr/>
        </p:nvSpPr>
        <p:spPr>
          <a:xfrm>
            <a:off x="2773476" y="2513279"/>
            <a:ext cx="963058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96" name="TextBox 16"/>
          <p:cNvSpPr txBox="1"/>
          <p:nvPr/>
        </p:nvSpPr>
        <p:spPr>
          <a:xfrm>
            <a:off x="2018053" y="2806313"/>
            <a:ext cx="1512002" cy="323161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반출입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대시보드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97" name="TextBox 16"/>
          <p:cNvSpPr txBox="1"/>
          <p:nvPr/>
        </p:nvSpPr>
        <p:spPr>
          <a:xfrm>
            <a:off x="3737747" y="3050652"/>
            <a:ext cx="1512001" cy="338550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대여신청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현황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98" name="TextBox 16"/>
          <p:cNvSpPr txBox="1"/>
          <p:nvPr/>
        </p:nvSpPr>
        <p:spPr>
          <a:xfrm>
            <a:off x="2024067" y="3536058"/>
            <a:ext cx="1512001" cy="369328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유저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관리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99" name="TextBox 16"/>
          <p:cNvSpPr txBox="1"/>
          <p:nvPr/>
        </p:nvSpPr>
        <p:spPr>
          <a:xfrm>
            <a:off x="3743761" y="3826561"/>
            <a:ext cx="1512001" cy="338550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6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+mn-ea"/>
                <a:ea typeface="+mn-ea"/>
              </a:rPr>
              <a:t>유저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그룹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관리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00" name="TextBox 16"/>
          <p:cNvSpPr txBox="1"/>
          <p:nvPr/>
        </p:nvSpPr>
        <p:spPr>
          <a:xfrm>
            <a:off x="2002120" y="4312897"/>
            <a:ext cx="1512001" cy="367664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설정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01" name="TextBox 16"/>
          <p:cNvSpPr txBox="1"/>
          <p:nvPr/>
        </p:nvSpPr>
        <p:spPr>
          <a:xfrm>
            <a:off x="3721813" y="4572622"/>
            <a:ext cx="1512001" cy="367664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설정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02" name="TextBox 16"/>
          <p:cNvSpPr txBox="1"/>
          <p:nvPr/>
        </p:nvSpPr>
        <p:spPr>
          <a:xfrm>
            <a:off x="2001147" y="5591640"/>
            <a:ext cx="1512001" cy="338550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대여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대시보드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03" name="TextBox 16"/>
          <p:cNvSpPr txBox="1"/>
          <p:nvPr/>
        </p:nvSpPr>
        <p:spPr>
          <a:xfrm>
            <a:off x="3744867" y="5820586"/>
            <a:ext cx="1512001" cy="369328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대여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현황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04" name="직선 화살표 연결선 38"/>
          <p:cNvSpPr/>
          <p:nvPr/>
        </p:nvSpPr>
        <p:spPr>
          <a:xfrm>
            <a:off x="1651000" y="5732376"/>
            <a:ext cx="331220" cy="2"/>
          </a:xfrm>
          <a:prstGeom prst="line">
            <a:avLst/>
          </a:prstGeom>
          <a:ln w="635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05" name="직선 화살표 연결선 38"/>
          <p:cNvSpPr/>
          <p:nvPr/>
        </p:nvSpPr>
        <p:spPr>
          <a:xfrm flipH="1">
            <a:off x="1651710" y="3886199"/>
            <a:ext cx="2" cy="1854202"/>
          </a:xfrm>
          <a:prstGeom prst="line">
            <a:avLst/>
          </a:prstGeom>
          <a:ln w="6350">
            <a:solidFill>
              <a:srgbClr val="FF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06" name="TextBox 16"/>
          <p:cNvSpPr txBox="1"/>
          <p:nvPr/>
        </p:nvSpPr>
        <p:spPr>
          <a:xfrm>
            <a:off x="5461139" y="5820586"/>
            <a:ext cx="1512001" cy="369328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대여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신청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07" name="직선 화살표 연결선 37"/>
          <p:cNvSpPr/>
          <p:nvPr/>
        </p:nvSpPr>
        <p:spPr>
          <a:xfrm flipH="1">
            <a:off x="1842008" y="1375364"/>
            <a:ext cx="3" cy="311260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08" name="직선 화살표 연결선 37"/>
          <p:cNvSpPr/>
          <p:nvPr/>
        </p:nvSpPr>
        <p:spPr>
          <a:xfrm>
            <a:off x="1841500" y="4483580"/>
            <a:ext cx="157487" cy="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09" name="직선 화살표 연결선 37"/>
          <p:cNvSpPr/>
          <p:nvPr/>
        </p:nvSpPr>
        <p:spPr>
          <a:xfrm>
            <a:off x="1841500" y="2931665"/>
            <a:ext cx="177800" cy="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10" name="직선 화살표 연결선 37"/>
          <p:cNvSpPr/>
          <p:nvPr/>
        </p:nvSpPr>
        <p:spPr>
          <a:xfrm>
            <a:off x="1845306" y="2159778"/>
            <a:ext cx="173994" cy="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11" name="직선 화살표 연결선 37"/>
          <p:cNvSpPr/>
          <p:nvPr/>
        </p:nvSpPr>
        <p:spPr>
          <a:xfrm>
            <a:off x="1845306" y="1383770"/>
            <a:ext cx="173994" cy="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12" name="직선 화살표 연결선 37"/>
          <p:cNvSpPr/>
          <p:nvPr/>
        </p:nvSpPr>
        <p:spPr>
          <a:xfrm>
            <a:off x="2771706" y="2370926"/>
            <a:ext cx="1" cy="143627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13" name="직선 화살표 연결선 37"/>
          <p:cNvSpPr/>
          <p:nvPr/>
        </p:nvSpPr>
        <p:spPr>
          <a:xfrm>
            <a:off x="2776813" y="3258571"/>
            <a:ext cx="956383" cy="3518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14" name="직선 화살표 연결선 37"/>
          <p:cNvSpPr/>
          <p:nvPr/>
        </p:nvSpPr>
        <p:spPr>
          <a:xfrm>
            <a:off x="2775165" y="3164390"/>
            <a:ext cx="1" cy="9769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15" name="직선 화살표 연결선 37"/>
          <p:cNvSpPr/>
          <p:nvPr/>
        </p:nvSpPr>
        <p:spPr>
          <a:xfrm>
            <a:off x="2780151" y="4064117"/>
            <a:ext cx="963058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16" name="직선 화살표 연결선 37"/>
          <p:cNvSpPr/>
          <p:nvPr/>
        </p:nvSpPr>
        <p:spPr>
          <a:xfrm>
            <a:off x="2784989" y="3924292"/>
            <a:ext cx="1" cy="13981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17" name="직선 화살표 연결선 37"/>
          <p:cNvSpPr/>
          <p:nvPr/>
        </p:nvSpPr>
        <p:spPr>
          <a:xfrm>
            <a:off x="2755390" y="4843595"/>
            <a:ext cx="963058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18" name="직선 화살표 연결선 37"/>
          <p:cNvSpPr/>
          <p:nvPr/>
        </p:nvSpPr>
        <p:spPr>
          <a:xfrm>
            <a:off x="2755401" y="4694728"/>
            <a:ext cx="1" cy="148869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19" name="직선 화살표 연결선 37"/>
          <p:cNvSpPr/>
          <p:nvPr/>
        </p:nvSpPr>
        <p:spPr>
          <a:xfrm>
            <a:off x="2754211" y="6075359"/>
            <a:ext cx="98709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20" name="직선 화살표 연결선 37"/>
          <p:cNvSpPr/>
          <p:nvPr/>
        </p:nvSpPr>
        <p:spPr>
          <a:xfrm>
            <a:off x="2753020" y="5961295"/>
            <a:ext cx="1" cy="1164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21" name="TextBox 16"/>
          <p:cNvSpPr txBox="1"/>
          <p:nvPr/>
        </p:nvSpPr>
        <p:spPr>
          <a:xfrm>
            <a:off x="5461139" y="3030460"/>
            <a:ext cx="1512001" cy="369328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반출입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현황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22" name="TextBox 16"/>
          <p:cNvSpPr txBox="1"/>
          <p:nvPr/>
        </p:nvSpPr>
        <p:spPr>
          <a:xfrm>
            <a:off x="7180833" y="3020837"/>
            <a:ext cx="1512001" cy="369328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반출입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로그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23" name="TextBox 16"/>
          <p:cNvSpPr txBox="1"/>
          <p:nvPr/>
        </p:nvSpPr>
        <p:spPr>
          <a:xfrm>
            <a:off x="5461139" y="3824506"/>
            <a:ext cx="1512001" cy="369328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유저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관리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24" name="TextBox 16"/>
          <p:cNvSpPr txBox="1"/>
          <p:nvPr/>
        </p:nvSpPr>
        <p:spPr>
          <a:xfrm>
            <a:off x="5461139" y="1508011"/>
            <a:ext cx="1512001" cy="307773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스마트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에이전시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25" name="직선 화살표 연결선 37"/>
          <p:cNvSpPr/>
          <p:nvPr/>
        </p:nvSpPr>
        <p:spPr>
          <a:xfrm flipH="1">
            <a:off x="2772290" y="1612293"/>
            <a:ext cx="639" cy="13838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26" name="TextBox 16"/>
          <p:cNvSpPr txBox="1"/>
          <p:nvPr/>
        </p:nvSpPr>
        <p:spPr>
          <a:xfrm>
            <a:off x="7177412" y="5827823"/>
            <a:ext cx="1512001" cy="369328"/>
          </a:xfrm>
          <a:prstGeom prst="rect">
            <a:avLst/>
          </a:prstGeom>
          <a:ln>
            <a:solidFill>
              <a:schemeClr val="accent6">
                <a:lumOff val="34901"/>
              </a:schemeClr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개인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정보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27" name="직선 연결선 2"/>
          <p:cNvSpPr/>
          <p:nvPr/>
        </p:nvSpPr>
        <p:spPr>
          <a:xfrm>
            <a:off x="5259477" y="1748555"/>
            <a:ext cx="201664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28" name="직선 연결선 64"/>
          <p:cNvSpPr/>
          <p:nvPr/>
        </p:nvSpPr>
        <p:spPr>
          <a:xfrm>
            <a:off x="5259477" y="3258572"/>
            <a:ext cx="201664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29" name="직선 연결선 65"/>
          <p:cNvSpPr/>
          <p:nvPr/>
        </p:nvSpPr>
        <p:spPr>
          <a:xfrm>
            <a:off x="5259477" y="4064103"/>
            <a:ext cx="201664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30" name="직선 연결선 66"/>
          <p:cNvSpPr/>
          <p:nvPr/>
        </p:nvSpPr>
        <p:spPr>
          <a:xfrm>
            <a:off x="6979170" y="3258572"/>
            <a:ext cx="201664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31" name="직선 연결선 67"/>
          <p:cNvSpPr/>
          <p:nvPr/>
        </p:nvSpPr>
        <p:spPr>
          <a:xfrm>
            <a:off x="5256867" y="6075357"/>
            <a:ext cx="201664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32" name="직선 연결선 68"/>
          <p:cNvSpPr/>
          <p:nvPr/>
        </p:nvSpPr>
        <p:spPr>
          <a:xfrm>
            <a:off x="6979169" y="6075357"/>
            <a:ext cx="201664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" name="표 4"/>
          <p:cNvGraphicFramePr/>
          <p:nvPr/>
        </p:nvGraphicFramePr>
        <p:xfrm>
          <a:off x="395536" y="854714"/>
          <a:ext cx="8352928" cy="19802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user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특정 유저 인덱스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존재할 시 그 유저에게 전송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title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제목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string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O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메시지 제목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61247603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message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내용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string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O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메시지 내용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166365165"/>
                  </a:ext>
                </a:extLst>
              </a:tr>
            </a:tbl>
          </a:graphicData>
        </a:graphic>
      </p:graphicFrame>
      <p:sp>
        <p:nvSpPr>
          <p:cNvPr id="379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email_send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메일 전송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80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81" name="TextBox 6"/>
          <p:cNvSpPr txBox="1"/>
          <p:nvPr/>
        </p:nvSpPr>
        <p:spPr>
          <a:xfrm>
            <a:off x="6124785" y="3332469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82" name="표 7"/>
          <p:cNvGraphicFramePr/>
          <p:nvPr/>
        </p:nvGraphicFramePr>
        <p:xfrm>
          <a:off x="395536" y="3885311"/>
          <a:ext cx="8352928" cy="118813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result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error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 err="1">
                          <a:sym typeface="Helvetica"/>
                        </a:rPr>
                        <a:t>result가</a:t>
                      </a:r>
                      <a:r>
                        <a:rPr sz="1400" dirty="0">
                          <a:sym typeface="Helvetica"/>
                        </a:rPr>
                        <a:t> -1일 </a:t>
                      </a:r>
                      <a:r>
                        <a:rPr sz="1400" dirty="0" err="1">
                          <a:sym typeface="Helvetica"/>
                        </a:rPr>
                        <a:t>경우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이유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21022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" name="표 4"/>
          <p:cNvGraphicFramePr/>
          <p:nvPr/>
        </p:nvGraphicFramePr>
        <p:xfrm>
          <a:off x="395536" y="854714"/>
          <a:ext cx="8352928" cy="237626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SYS_ON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시스템 스위치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false / 1 : true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SYS_LOGIN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로그인 스위치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false / 1 : true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SYS_RENT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스위치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false / 1 : true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SYS_MESSAGE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메시지 스위치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false / 1 : true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system.php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시스템 스위치 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80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81" name="TextBox 6"/>
          <p:cNvSpPr txBox="1"/>
          <p:nvPr/>
        </p:nvSpPr>
        <p:spPr>
          <a:xfrm>
            <a:off x="6124785" y="3596238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82" name="표 7"/>
          <p:cNvGraphicFramePr/>
          <p:nvPr/>
        </p:nvGraphicFramePr>
        <p:xfrm>
          <a:off x="395536" y="4149080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result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error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types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종류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JSONArray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 err="1">
                          <a:sym typeface="Helvetica"/>
                        </a:rPr>
                        <a:t>로그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종류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리스트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51311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" name="표 4"/>
          <p:cNvGraphicFramePr/>
          <p:nvPr/>
        </p:nvGraphicFramePr>
        <p:xfrm>
          <a:off x="395536" y="854714"/>
          <a:ext cx="8352928" cy="237626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session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세션 키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SYS_ON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시스템 스위치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false / 1 : true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SYS_LOGIN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로그인 스위치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false / 1 : true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SYS_RENT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스위치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false / 1 : true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SYS_MESSAGE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메시지 스위치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false / 1 : true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system.php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: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시스템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스위치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API</a:t>
            </a:r>
          </a:p>
        </p:txBody>
      </p:sp>
      <p:sp>
        <p:nvSpPr>
          <p:cNvPr id="380" name="TextBox 1"/>
          <p:cNvSpPr txBox="1"/>
          <p:nvPr/>
        </p:nvSpPr>
        <p:spPr>
          <a:xfrm>
            <a:off x="7701315" y="301870"/>
            <a:ext cx="1209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REQUEST</a:t>
            </a:r>
          </a:p>
        </p:txBody>
      </p:sp>
      <p:sp>
        <p:nvSpPr>
          <p:cNvPr id="381" name="TextBox 6"/>
          <p:cNvSpPr txBox="1"/>
          <p:nvPr/>
        </p:nvSpPr>
        <p:spPr>
          <a:xfrm>
            <a:off x="6124785" y="3596238"/>
            <a:ext cx="28180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RESULT : JSON OBJECT</a:t>
            </a:r>
          </a:p>
        </p:txBody>
      </p:sp>
      <p:graphicFrame>
        <p:nvGraphicFramePr>
          <p:cNvPr id="382" name="표 7"/>
          <p:cNvGraphicFramePr/>
          <p:nvPr/>
        </p:nvGraphicFramePr>
        <p:xfrm>
          <a:off x="395536" y="4149080"/>
          <a:ext cx="8352928" cy="158417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result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처리 결과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성공 / -1 : 실패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sym typeface="Helvetica"/>
                        </a:rPr>
                        <a:t>error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에러 문자열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string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result가 -1일 경우 이유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types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 종류 리스트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JSONArray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 err="1">
                          <a:sym typeface="Helvetica"/>
                        </a:rPr>
                        <a:t>로그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종류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리스트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06635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자유형 12"/>
          <p:cNvSpPr/>
          <p:nvPr/>
        </p:nvSpPr>
        <p:spPr>
          <a:xfrm>
            <a:off x="-1" y="0"/>
            <a:ext cx="482917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866" y="8820"/>
                </a:lnTo>
                <a:lnTo>
                  <a:pt x="16457" y="8820"/>
                </a:lnTo>
                <a:lnTo>
                  <a:pt x="66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85" name="TextBox 14"/>
          <p:cNvSpPr txBox="1"/>
          <p:nvPr/>
        </p:nvSpPr>
        <p:spPr>
          <a:xfrm>
            <a:off x="297238" y="2468879"/>
            <a:ext cx="2800294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0" spc="-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</a:p>
        </p:txBody>
      </p:sp>
      <p:sp>
        <p:nvSpPr>
          <p:cNvPr id="386" name="TextBox 4"/>
          <p:cNvSpPr txBox="1"/>
          <p:nvPr/>
        </p:nvSpPr>
        <p:spPr>
          <a:xfrm>
            <a:off x="4127182" y="2936875"/>
            <a:ext cx="4704399" cy="65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 spc="-15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웹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프론트엔드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상세설계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87" name="Text Box 5"/>
          <p:cNvSpPr txBox="1"/>
          <p:nvPr/>
        </p:nvSpPr>
        <p:spPr>
          <a:xfrm>
            <a:off x="4127182" y="3611199"/>
            <a:ext cx="4704399" cy="34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API를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고려한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UI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로그인 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로그인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90" name="기능 : 로그인, 회원가입…"/>
          <p:cNvSpPr txBox="1"/>
          <p:nvPr/>
        </p:nvSpPr>
        <p:spPr>
          <a:xfrm>
            <a:off x="479750" y="4098947"/>
            <a:ext cx="6135650" cy="106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기능 : 로그인, 회원가입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설명 : 로그인 및 회원가입 기능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사용할 API : Login.php, user_add.php, user_group_add.php</a:t>
            </a:r>
          </a:p>
        </p:txBody>
      </p:sp>
      <p:pic>
        <p:nvPicPr>
          <p:cNvPr id="391" name="C_01.png" descr="C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21536"/>
            <a:ext cx="5715001" cy="3076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관리자 페이지 - 재고 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관리자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-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대시보드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94" name="C_02.png" descr="C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25427"/>
            <a:ext cx="5715001" cy="3076278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기능 : 재고 현황 확인…"/>
          <p:cNvSpPr txBox="1"/>
          <p:nvPr/>
        </p:nvSpPr>
        <p:spPr>
          <a:xfrm>
            <a:off x="479750" y="4098947"/>
            <a:ext cx="3072312" cy="106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기능 : 재고 현황 확인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설명 : 현재 재고 현황 확인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사용할 API : product_list.php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관리자 페이지 - 재고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+mn-ea"/>
                <a:ea typeface="+mn-ea"/>
              </a:rPr>
              <a:t>관리자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페이지</a:t>
            </a:r>
            <a:r>
              <a:rPr dirty="0">
                <a:latin typeface="+mn-ea"/>
                <a:ea typeface="+mn-ea"/>
              </a:rPr>
              <a:t> - </a:t>
            </a:r>
            <a:r>
              <a:rPr dirty="0" err="1">
                <a:latin typeface="+mn-ea"/>
                <a:ea typeface="+mn-ea"/>
              </a:rPr>
              <a:t>재고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상세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398" name="C_03.png" descr="C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35794"/>
            <a:ext cx="5715000" cy="3076278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기능 : 재고 그룹 확인 및 재고 확인…"/>
          <p:cNvSpPr txBox="1"/>
          <p:nvPr/>
        </p:nvSpPr>
        <p:spPr>
          <a:xfrm>
            <a:off x="479750" y="4098947"/>
            <a:ext cx="6839369" cy="1394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기능 : 재고 그룹 확인 및 재고 확인</a:t>
            </a:r>
          </a:p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설명 : 재고의 그룹과 각각의 재고의 확인 기능</a:t>
            </a:r>
          </a:p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사용할 API : product_group_add.php, product_group_modify.php,</a:t>
            </a:r>
          </a:p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 product_group_delete.php, product_list.php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관리자 페이지 - 재고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관리자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-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상세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02" name="C_03.png" descr="C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835794"/>
            <a:ext cx="5715001" cy="307627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기능 : 재고 항목 관리…"/>
          <p:cNvSpPr txBox="1"/>
          <p:nvPr/>
        </p:nvSpPr>
        <p:spPr>
          <a:xfrm>
            <a:off x="479750" y="4098947"/>
            <a:ext cx="8084902" cy="1394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기능 : 재고 항목 관리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설명 : 각각의 재고의 세부 항목의 정보를 확인, 수정, 삭제 및 로그 관리 하는 기능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사용할 API : product_add.php, product_modify.php, product_delete.php,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 log_list.php, log_add.php, log_remove.php, log_type.php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관리자 페이지 - 반출입 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관리자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-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대시보드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06" name="C_04.png" descr="C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833461"/>
            <a:ext cx="5715001" cy="307627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기능 : 대여 신청 현황…"/>
          <p:cNvSpPr txBox="1"/>
          <p:nvPr/>
        </p:nvSpPr>
        <p:spPr>
          <a:xfrm>
            <a:off x="479750" y="4098947"/>
            <a:ext cx="6717541" cy="106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기능 : 대여 신청 현황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설명 : 신청되어 있는 대여 신청 현황을 보여주고, 허가 및 거부 기능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사용할 API : rent_new.php, rent_start.php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관리자 페이지 - 반출입 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관리자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-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대시보드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10" name="C_04.png" descr="C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33461"/>
            <a:ext cx="5715000" cy="3076279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기능 : 대여 현황…"/>
          <p:cNvSpPr txBox="1"/>
          <p:nvPr/>
        </p:nvSpPr>
        <p:spPr>
          <a:xfrm>
            <a:off x="479750" y="4098947"/>
            <a:ext cx="6586094" cy="106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기능 : 대여 현황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설명 : 현재 대여중인 모든 항목을 확인하고 반납시 반납 확인 기능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사용할 API : rent_list.php, rent_finish.php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자유형 12"/>
          <p:cNvSpPr/>
          <p:nvPr/>
        </p:nvSpPr>
        <p:spPr>
          <a:xfrm>
            <a:off x="-1" y="0"/>
            <a:ext cx="482917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866" y="8820"/>
                </a:lnTo>
                <a:lnTo>
                  <a:pt x="16457" y="8820"/>
                </a:lnTo>
                <a:lnTo>
                  <a:pt x="66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6" name="TextBox 14"/>
          <p:cNvSpPr txBox="1"/>
          <p:nvPr/>
        </p:nvSpPr>
        <p:spPr>
          <a:xfrm>
            <a:off x="297238" y="2468879"/>
            <a:ext cx="2800294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0" spc="-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</a:p>
        </p:txBody>
      </p:sp>
      <p:sp>
        <p:nvSpPr>
          <p:cNvPr id="177" name="TextBox 4"/>
          <p:cNvSpPr txBox="1"/>
          <p:nvPr/>
        </p:nvSpPr>
        <p:spPr>
          <a:xfrm>
            <a:off x="4127182" y="2936875"/>
            <a:ext cx="4704399" cy="65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 spc="-15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DB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8" name="Text Box 5"/>
          <p:cNvSpPr txBox="1"/>
          <p:nvPr/>
        </p:nvSpPr>
        <p:spPr>
          <a:xfrm>
            <a:off x="4127182" y="3457922"/>
            <a:ext cx="4704399" cy="34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데이터베이스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관리자 페이지 - 반출입 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+mn-ea"/>
                <a:ea typeface="+mn-ea"/>
              </a:rPr>
              <a:t>관리자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페이지</a:t>
            </a:r>
            <a:r>
              <a:rPr dirty="0">
                <a:latin typeface="+mn-ea"/>
                <a:ea typeface="+mn-ea"/>
              </a:rPr>
              <a:t> - </a:t>
            </a:r>
            <a:r>
              <a:rPr dirty="0" err="1">
                <a:latin typeface="+mn-ea"/>
                <a:ea typeface="+mn-ea"/>
              </a:rPr>
              <a:t>반출입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대시보드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14" name="C_04.png" descr="C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33461"/>
            <a:ext cx="5715000" cy="3076279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기능 : 대여 로그…"/>
          <p:cNvSpPr txBox="1"/>
          <p:nvPr/>
        </p:nvSpPr>
        <p:spPr>
          <a:xfrm>
            <a:off x="479750" y="4098947"/>
            <a:ext cx="7142336" cy="106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기능 : 대여 로그</a:t>
            </a:r>
          </a:p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설명 : 대여 관련 로그를 시간순으로 보여주는 기능</a:t>
            </a:r>
          </a:p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사용할 API : log_list.php, log_add.php, log_remove.php, log_type.php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관리자 페이지 - 유저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+mn-ea"/>
                <a:ea typeface="+mn-ea"/>
              </a:rPr>
              <a:t>관리자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페이지</a:t>
            </a:r>
            <a:r>
              <a:rPr dirty="0">
                <a:latin typeface="+mn-ea"/>
                <a:ea typeface="+mn-ea"/>
              </a:rPr>
              <a:t> - </a:t>
            </a:r>
            <a:r>
              <a:rPr dirty="0" err="1">
                <a:latin typeface="+mn-ea"/>
                <a:ea typeface="+mn-ea"/>
              </a:rPr>
              <a:t>유저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관리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18" name="C_05.png" descr="C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23588"/>
            <a:ext cx="5715000" cy="3076279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기능 : 유저 그룹 관리…"/>
          <p:cNvSpPr txBox="1"/>
          <p:nvPr/>
        </p:nvSpPr>
        <p:spPr>
          <a:xfrm>
            <a:off x="479750" y="4098947"/>
            <a:ext cx="8344294" cy="109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기능 : 유저 그룹 관리</a:t>
            </a:r>
          </a:p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설명 : 유저들이 포함되어 있는 그룹의 확인, 수정 및 삭제 기능</a:t>
            </a:r>
          </a:p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사용할 API :user_group_add.php, user_group_modify.php, user_group_delete.php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관리자 페이지 - 유저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관리자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-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22" name="C_05.png" descr="C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823588"/>
            <a:ext cx="5715001" cy="307627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기능 : 유저 관리…"/>
          <p:cNvSpPr txBox="1"/>
          <p:nvPr/>
        </p:nvSpPr>
        <p:spPr>
          <a:xfrm>
            <a:off x="479750" y="4098947"/>
            <a:ext cx="5042402" cy="106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기능 : 유저 관리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설명 : 유저 개개인의 정보 확인, 수정 및 삭제 기능</a:t>
            </a:r>
          </a:p>
          <a:p>
            <a:pPr>
              <a:lnSpc>
                <a:spcPct val="120000"/>
              </a:lnSpc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사용할 API : user_modify.php, user_delete.php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관리자 페이지 - 설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+mn-ea"/>
                <a:ea typeface="+mn-ea"/>
              </a:rPr>
              <a:t>관리자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페이지</a:t>
            </a:r>
            <a:r>
              <a:rPr dirty="0">
                <a:latin typeface="+mn-ea"/>
                <a:ea typeface="+mn-ea"/>
              </a:rPr>
              <a:t> - </a:t>
            </a:r>
            <a:r>
              <a:rPr dirty="0" err="1">
                <a:latin typeface="+mn-ea"/>
                <a:ea typeface="+mn-ea"/>
              </a:rPr>
              <a:t>설정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26" name="C_06.png" descr="C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30598"/>
            <a:ext cx="5715001" cy="3076278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기능 : 시스템 설정…"/>
          <p:cNvSpPr txBox="1"/>
          <p:nvPr/>
        </p:nvSpPr>
        <p:spPr>
          <a:xfrm>
            <a:off x="479750" y="4086247"/>
            <a:ext cx="5638719" cy="106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기능 : 시스템 설정</a:t>
            </a:r>
          </a:p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설명 : 관리 시스템의 기능을 켜고 끄는 시스템 설정 기능</a:t>
            </a:r>
          </a:p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사용할 API : system.php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사용자 페이지 - 대여 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+mn-ea"/>
                <a:ea typeface="+mn-ea"/>
              </a:rPr>
              <a:t>사용자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페이지</a:t>
            </a:r>
            <a:r>
              <a:rPr dirty="0">
                <a:latin typeface="+mn-ea"/>
                <a:ea typeface="+mn-ea"/>
              </a:rPr>
              <a:t> - </a:t>
            </a:r>
            <a:r>
              <a:rPr dirty="0" err="1">
                <a:latin typeface="+mn-ea"/>
                <a:ea typeface="+mn-ea"/>
              </a:rPr>
              <a:t>대여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대시보드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30" name="C_07.png" descr="C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34286"/>
            <a:ext cx="5715001" cy="3076278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기능 : 개인 정보 확인…"/>
          <p:cNvSpPr txBox="1"/>
          <p:nvPr/>
        </p:nvSpPr>
        <p:spPr>
          <a:xfrm>
            <a:off x="479750" y="4098947"/>
            <a:ext cx="5550554" cy="106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기능 : 개인 정보 확인</a:t>
            </a:r>
          </a:p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설명 : 가입시 기입한 개인 정보 확인, 수정 및 탈퇴 기능</a:t>
            </a:r>
          </a:p>
          <a:p>
            <a:pPr>
              <a:lnSpc>
                <a:spcPct val="120000"/>
              </a:lnSpc>
            </a:pPr>
            <a:r>
              <a:rPr>
                <a:latin typeface="+mn-ea"/>
                <a:ea typeface="+mn-ea"/>
              </a:rPr>
              <a:t>사용할 API : user_modify.php, user_delete.php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사용자 페이지 - 대여 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dirty="0" err="1">
                <a:latin typeface="+mj-ea"/>
                <a:ea typeface="+mj-ea"/>
              </a:rPr>
              <a:t>사용자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페이지</a:t>
            </a:r>
            <a:r>
              <a:rPr dirty="0">
                <a:latin typeface="+mj-ea"/>
                <a:ea typeface="+mj-ea"/>
              </a:rPr>
              <a:t> - </a:t>
            </a:r>
            <a:r>
              <a:rPr dirty="0" err="1">
                <a:latin typeface="+mj-ea"/>
                <a:ea typeface="+mj-ea"/>
              </a:rPr>
              <a:t>대여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대시보드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434" name="C_07.png" descr="C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34286"/>
            <a:ext cx="5715000" cy="307627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기능 : 현재 대여 확인, 대여 신청…"/>
          <p:cNvSpPr txBox="1"/>
          <p:nvPr/>
        </p:nvSpPr>
        <p:spPr>
          <a:xfrm>
            <a:off x="479750" y="4098947"/>
            <a:ext cx="7377978" cy="106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rPr dirty="0" err="1">
                <a:latin typeface="+mj-ea"/>
              </a:rPr>
              <a:t>기능</a:t>
            </a:r>
            <a:r>
              <a:rPr dirty="0">
                <a:latin typeface="+mj-ea"/>
              </a:rPr>
              <a:t> : </a:t>
            </a:r>
            <a:r>
              <a:rPr dirty="0" err="1">
                <a:latin typeface="+mj-ea"/>
              </a:rPr>
              <a:t>현재</a:t>
            </a:r>
            <a:r>
              <a:rPr dirty="0">
                <a:latin typeface="+mj-ea"/>
              </a:rPr>
              <a:t> </a:t>
            </a:r>
            <a:r>
              <a:rPr dirty="0" err="1">
                <a:latin typeface="+mj-ea"/>
              </a:rPr>
              <a:t>대여</a:t>
            </a:r>
            <a:r>
              <a:rPr dirty="0">
                <a:latin typeface="+mj-ea"/>
              </a:rPr>
              <a:t> </a:t>
            </a:r>
            <a:r>
              <a:rPr dirty="0" err="1">
                <a:latin typeface="+mj-ea"/>
              </a:rPr>
              <a:t>확인</a:t>
            </a:r>
            <a:r>
              <a:rPr dirty="0">
                <a:latin typeface="+mj-ea"/>
              </a:rPr>
              <a:t>, </a:t>
            </a:r>
            <a:r>
              <a:rPr dirty="0" err="1">
                <a:latin typeface="+mj-ea"/>
              </a:rPr>
              <a:t>대여</a:t>
            </a:r>
            <a:r>
              <a:rPr dirty="0">
                <a:latin typeface="+mj-ea"/>
              </a:rPr>
              <a:t> </a:t>
            </a:r>
            <a:r>
              <a:rPr dirty="0" err="1">
                <a:latin typeface="+mj-ea"/>
              </a:rPr>
              <a:t>신청</a:t>
            </a:r>
            <a:r>
              <a:rPr dirty="0">
                <a:latin typeface="+mj-ea"/>
              </a:rPr>
              <a:t> 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+mj-ea"/>
              </a:rPr>
              <a:t>설명</a:t>
            </a:r>
            <a:r>
              <a:rPr dirty="0">
                <a:latin typeface="+mj-ea"/>
              </a:rPr>
              <a:t> : </a:t>
            </a:r>
            <a:r>
              <a:rPr dirty="0" err="1">
                <a:latin typeface="+mj-ea"/>
              </a:rPr>
              <a:t>현재</a:t>
            </a:r>
            <a:r>
              <a:rPr dirty="0">
                <a:latin typeface="+mj-ea"/>
              </a:rPr>
              <a:t> </a:t>
            </a:r>
            <a:r>
              <a:rPr dirty="0" err="1">
                <a:latin typeface="+mj-ea"/>
              </a:rPr>
              <a:t>본인이</a:t>
            </a:r>
            <a:r>
              <a:rPr dirty="0">
                <a:latin typeface="+mj-ea"/>
              </a:rPr>
              <a:t> </a:t>
            </a:r>
            <a:r>
              <a:rPr dirty="0" err="1">
                <a:latin typeface="+mj-ea"/>
              </a:rPr>
              <a:t>대여중인</a:t>
            </a:r>
            <a:r>
              <a:rPr dirty="0">
                <a:latin typeface="+mj-ea"/>
              </a:rPr>
              <a:t> </a:t>
            </a:r>
            <a:r>
              <a:rPr dirty="0" err="1">
                <a:latin typeface="+mj-ea"/>
              </a:rPr>
              <a:t>항목의</a:t>
            </a:r>
            <a:r>
              <a:rPr dirty="0">
                <a:latin typeface="+mj-ea"/>
              </a:rPr>
              <a:t> </a:t>
            </a:r>
            <a:r>
              <a:rPr dirty="0" err="1">
                <a:latin typeface="+mj-ea"/>
              </a:rPr>
              <a:t>정보</a:t>
            </a:r>
            <a:r>
              <a:rPr dirty="0">
                <a:latin typeface="+mj-ea"/>
              </a:rPr>
              <a:t> </a:t>
            </a:r>
            <a:r>
              <a:rPr dirty="0" err="1">
                <a:latin typeface="+mj-ea"/>
              </a:rPr>
              <a:t>확인</a:t>
            </a:r>
            <a:r>
              <a:rPr dirty="0">
                <a:latin typeface="+mj-ea"/>
              </a:rPr>
              <a:t>, </a:t>
            </a:r>
            <a:r>
              <a:rPr dirty="0" err="1">
                <a:latin typeface="+mj-ea"/>
              </a:rPr>
              <a:t>대여</a:t>
            </a:r>
            <a:r>
              <a:rPr dirty="0">
                <a:latin typeface="+mj-ea"/>
              </a:rPr>
              <a:t> </a:t>
            </a:r>
            <a:r>
              <a:rPr dirty="0" err="1">
                <a:latin typeface="+mj-ea"/>
              </a:rPr>
              <a:t>신청</a:t>
            </a:r>
            <a:r>
              <a:rPr dirty="0">
                <a:latin typeface="+mj-ea"/>
              </a:rPr>
              <a:t> </a:t>
            </a:r>
            <a:r>
              <a:rPr dirty="0" err="1">
                <a:latin typeface="+mj-ea"/>
              </a:rPr>
              <a:t>기능</a:t>
            </a:r>
            <a:endParaRPr dirty="0">
              <a:latin typeface="+mj-ea"/>
            </a:endParaRPr>
          </a:p>
          <a:p>
            <a:pPr>
              <a:lnSpc>
                <a:spcPct val="120000"/>
              </a:lnSpc>
            </a:pPr>
            <a:r>
              <a:rPr dirty="0" err="1">
                <a:latin typeface="+mj-ea"/>
              </a:rPr>
              <a:t>사용할</a:t>
            </a:r>
            <a:r>
              <a:rPr dirty="0">
                <a:latin typeface="+mj-ea"/>
              </a:rPr>
              <a:t> API : </a:t>
            </a:r>
            <a:r>
              <a:rPr dirty="0" err="1">
                <a:latin typeface="+mj-ea"/>
              </a:rPr>
              <a:t>rent_list.php</a:t>
            </a:r>
            <a:r>
              <a:rPr dirty="0">
                <a:latin typeface="+mj-ea"/>
              </a:rPr>
              <a:t>, </a:t>
            </a:r>
            <a:r>
              <a:rPr dirty="0" err="1">
                <a:latin typeface="+mj-ea"/>
              </a:rPr>
              <a:t>rent_new.php</a:t>
            </a:r>
            <a:r>
              <a:rPr dirty="0">
                <a:latin typeface="+mj-ea"/>
              </a:rPr>
              <a:t>, </a:t>
            </a:r>
            <a:r>
              <a:rPr dirty="0" err="1">
                <a:latin typeface="+mj-ea"/>
              </a:rPr>
              <a:t>rent_start.php</a:t>
            </a:r>
            <a:r>
              <a:rPr dirty="0">
                <a:latin typeface="+mj-ea"/>
              </a:rPr>
              <a:t>, </a:t>
            </a:r>
            <a:r>
              <a:rPr dirty="0" err="1">
                <a:latin typeface="+mj-ea"/>
              </a:rPr>
              <a:t>rent_finish.php</a:t>
            </a:r>
            <a:endParaRPr dirty="0">
              <a:latin typeface="+mj-ea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자유형 12"/>
          <p:cNvSpPr/>
          <p:nvPr/>
        </p:nvSpPr>
        <p:spPr>
          <a:xfrm>
            <a:off x="-1" y="0"/>
            <a:ext cx="482917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866" y="8820"/>
                </a:lnTo>
                <a:lnTo>
                  <a:pt x="16457" y="8820"/>
                </a:lnTo>
                <a:lnTo>
                  <a:pt x="66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38" name="TextBox 14"/>
          <p:cNvSpPr txBox="1"/>
          <p:nvPr/>
        </p:nvSpPr>
        <p:spPr>
          <a:xfrm>
            <a:off x="297238" y="2468879"/>
            <a:ext cx="2800294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0" spc="-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</a:p>
        </p:txBody>
      </p:sp>
      <p:sp>
        <p:nvSpPr>
          <p:cNvPr id="439" name="TextBox 4"/>
          <p:cNvSpPr txBox="1"/>
          <p:nvPr/>
        </p:nvSpPr>
        <p:spPr>
          <a:xfrm>
            <a:off x="4127182" y="2936875"/>
            <a:ext cx="4704399" cy="65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 spc="-15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모바일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상세설계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40" name="Text Box 5"/>
          <p:cNvSpPr txBox="1"/>
          <p:nvPr/>
        </p:nvSpPr>
        <p:spPr>
          <a:xfrm>
            <a:off x="4127182" y="3611199"/>
            <a:ext cx="4704399" cy="34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클래스 구조도 및 컨텐츠 개요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로그인 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클래스 구조도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0B5C55B-0842-44E4-B1B6-D712CB3B4F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5" y="552046"/>
            <a:ext cx="7429190" cy="575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0728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로그인 페이지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lang="ko-KR" altLang="en-US" dirty="0">
                <a:latin typeface="+mn-ea"/>
                <a:ea typeface="+mn-ea"/>
              </a:rPr>
              <a:t>로그인 </a:t>
            </a:r>
            <a:r>
              <a:rPr lang="en-US" altLang="ko-KR" dirty="0">
                <a:latin typeface="+mn-ea"/>
                <a:ea typeface="+mn-ea"/>
              </a:rPr>
              <a:t>View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15" name="그림 14" descr="모니터, 전자기기, 전화이(가) 표시된 사진&#10;&#10;자동 생성된 설명">
            <a:extLst>
              <a:ext uri="{FF2B5EF4-FFF2-40B4-BE49-F238E27FC236}">
                <a16:creationId xmlns:a16="http://schemas.microsoft.com/office/drawing/2014/main" id="{B4A61E68-9DEC-42CA-9ED7-FD19944452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4" t="7083" r="11651" b="6618"/>
          <a:stretch/>
        </p:blipFill>
        <p:spPr>
          <a:xfrm>
            <a:off x="143138" y="796131"/>
            <a:ext cx="3030751" cy="57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56F04-9E37-4A30-A208-89D58EF3E11F}"/>
              </a:ext>
            </a:extLst>
          </p:cNvPr>
          <p:cNvSpPr txBox="1"/>
          <p:nvPr/>
        </p:nvSpPr>
        <p:spPr>
          <a:xfrm>
            <a:off x="3358611" y="3108512"/>
            <a:ext cx="2062868" cy="369328"/>
          </a:xfrm>
          <a:prstGeom prst="rect">
            <a:avLst/>
          </a:prstGeom>
          <a:noFill/>
          <a:ln w="28575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+mn-ea"/>
                <a:ea typeface="+mn-ea"/>
              </a:rPr>
              <a:t>로그인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161EA-7F96-4799-8E9B-9C084785AE92}"/>
              </a:ext>
            </a:extLst>
          </p:cNvPr>
          <p:cNvSpPr txBox="1"/>
          <p:nvPr/>
        </p:nvSpPr>
        <p:spPr>
          <a:xfrm>
            <a:off x="5630306" y="3108512"/>
            <a:ext cx="303544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+mn-ea"/>
                <a:ea typeface="+mn-ea"/>
              </a:rPr>
              <a:t>NetworkManger</a:t>
            </a:r>
            <a:r>
              <a:rPr lang="en-US" altLang="ko-KR" dirty="0" err="1">
                <a:latin typeface="+mn-ea"/>
                <a:ea typeface="+mn-ea"/>
              </a:rPr>
              <a:t>.</a:t>
            </a:r>
            <a:r>
              <a:rPr lang="en-US" altLang="ko-KR" sz="1400" dirty="0" err="1">
                <a:latin typeface="+mn-ea"/>
                <a:ea typeface="+mn-ea"/>
              </a:rPr>
              <a:t>SignIn</a:t>
            </a:r>
            <a:r>
              <a:rPr lang="en-US" altLang="ko-KR" sz="1400" dirty="0">
                <a:latin typeface="+mn-ea"/>
                <a:ea typeface="+mn-ea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2A9B8-D077-494C-B2E5-133303DDD7E9}"/>
              </a:ext>
            </a:extLst>
          </p:cNvPr>
          <p:cNvSpPr txBox="1"/>
          <p:nvPr/>
        </p:nvSpPr>
        <p:spPr>
          <a:xfrm>
            <a:off x="5630305" y="2845183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+mn-ea"/>
                <a:ea typeface="+mn-ea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1CF1B0-9CB2-4ACA-8D3E-9B7261AC561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863273" y="3293176"/>
            <a:ext cx="495338" cy="573305"/>
          </a:xfrm>
          <a:prstGeom prst="straightConnector1">
            <a:avLst/>
          </a:prstGeom>
          <a:noFill/>
          <a:ln w="25400" cap="flat">
            <a:solidFill>
              <a:srgbClr val="7030A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BDC282-CAE1-49FC-B8E1-A76018DAE121}"/>
              </a:ext>
            </a:extLst>
          </p:cNvPr>
          <p:cNvSpPr txBox="1"/>
          <p:nvPr/>
        </p:nvSpPr>
        <p:spPr>
          <a:xfrm>
            <a:off x="3340140" y="3866481"/>
            <a:ext cx="2062868" cy="369328"/>
          </a:xfrm>
          <a:prstGeom prst="rect">
            <a:avLst/>
          </a:prstGeom>
          <a:noFill/>
          <a:ln w="285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+mn-ea"/>
                <a:ea typeface="+mn-ea"/>
              </a:rPr>
              <a:t>회원가입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8868C-3DC3-444A-84B0-F5222762DC01}"/>
              </a:ext>
            </a:extLst>
          </p:cNvPr>
          <p:cNvSpPr txBox="1"/>
          <p:nvPr/>
        </p:nvSpPr>
        <p:spPr>
          <a:xfrm>
            <a:off x="5611833" y="3921312"/>
            <a:ext cx="313162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+mn-ea"/>
                <a:ea typeface="+mn-ea"/>
              </a:rPr>
              <a:t>NetworkManager</a:t>
            </a:r>
            <a:r>
              <a:rPr lang="en-US" altLang="ko-KR" dirty="0" err="1">
                <a:latin typeface="+mn-ea"/>
                <a:ea typeface="+mn-ea"/>
              </a:rPr>
              <a:t>.</a:t>
            </a:r>
            <a:r>
              <a:rPr lang="en-US" altLang="ko-KR" sz="1400" dirty="0" err="1">
                <a:latin typeface="+mn-ea"/>
                <a:ea typeface="+mn-ea"/>
              </a:rPr>
              <a:t>SignUp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56AD64-593E-435E-B1F7-76C6F6BC5BBA}"/>
              </a:ext>
            </a:extLst>
          </p:cNvPr>
          <p:cNvSpPr txBox="1"/>
          <p:nvPr/>
        </p:nvSpPr>
        <p:spPr>
          <a:xfrm>
            <a:off x="5611832" y="3657983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+mn-ea"/>
                <a:ea typeface="+mn-ea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CA1D6B8-090E-470D-92CC-1871F7D957F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586182" y="4051145"/>
            <a:ext cx="753958" cy="757968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A6AC91-763A-4574-9603-E23CCCD580B3}"/>
              </a:ext>
            </a:extLst>
          </p:cNvPr>
          <p:cNvSpPr txBox="1"/>
          <p:nvPr/>
        </p:nvSpPr>
        <p:spPr>
          <a:xfrm>
            <a:off x="5586185" y="2013367"/>
            <a:ext cx="320215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+mn-ea"/>
                <a:ea typeface="+mn-ea"/>
              </a:rPr>
              <a:t>NetworkManger</a:t>
            </a:r>
            <a:r>
              <a:rPr lang="en-US" altLang="ko-KR" dirty="0" err="1">
                <a:latin typeface="+mn-ea"/>
                <a:ea typeface="+mn-ea"/>
              </a:rPr>
              <a:t>.</a:t>
            </a:r>
            <a:r>
              <a:rPr lang="en-US" altLang="ko-KR" sz="1400" dirty="0" err="1">
                <a:latin typeface="+mn-ea"/>
                <a:ea typeface="+mn-ea"/>
              </a:rPr>
              <a:t>Connect</a:t>
            </a:r>
            <a:r>
              <a:rPr lang="en-US" altLang="ko-KR" sz="1400" dirty="0">
                <a:latin typeface="+mn-ea"/>
                <a:ea typeface="+mn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4147948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관리자 페이지 - 재고 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 </a:t>
            </a:r>
            <a:r>
              <a:rPr lang="en-US" altLang="ko-KR" dirty="0">
                <a:latin typeface="+mn-ea"/>
                <a:ea typeface="+mn-ea"/>
              </a:rPr>
              <a:t>– Home tab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3" name="그림 2" descr="모니터, 앉아있는, 화면, 전화이(가) 표시된 사진&#10;&#10;자동 생성된 설명">
            <a:extLst>
              <a:ext uri="{FF2B5EF4-FFF2-40B4-BE49-F238E27FC236}">
                <a16:creationId xmlns:a16="http://schemas.microsoft.com/office/drawing/2014/main" id="{8473B597-848B-4AC4-92E1-3D94A58EC7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8" t="7585" r="13315" b="6489"/>
          <a:stretch/>
        </p:blipFill>
        <p:spPr>
          <a:xfrm>
            <a:off x="142017" y="803752"/>
            <a:ext cx="2934170" cy="57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512C1-F4D0-4543-BC43-2DD2270BA3F4}"/>
              </a:ext>
            </a:extLst>
          </p:cNvPr>
          <p:cNvSpPr txBox="1"/>
          <p:nvPr/>
        </p:nvSpPr>
        <p:spPr>
          <a:xfrm>
            <a:off x="3223492" y="1834898"/>
            <a:ext cx="1619524" cy="646327"/>
          </a:xfrm>
          <a:prstGeom prst="rect">
            <a:avLst/>
          </a:prstGeom>
          <a:noFill/>
          <a:ln w="28575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+mn-ea"/>
                <a:ea typeface="+mn-ea"/>
              </a:rPr>
              <a:t>Product Status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+mn-ea"/>
                <a:ea typeface="+mn-ea"/>
              </a:rPr>
              <a:t>(Category)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3B05F-1025-4A9E-805F-7635B9352888}"/>
              </a:ext>
            </a:extLst>
          </p:cNvPr>
          <p:cNvSpPr txBox="1"/>
          <p:nvPr/>
        </p:nvSpPr>
        <p:spPr>
          <a:xfrm>
            <a:off x="3223492" y="3247926"/>
            <a:ext cx="1619524" cy="369328"/>
          </a:xfrm>
          <a:prstGeom prst="rect">
            <a:avLst/>
          </a:prstGeom>
          <a:noFill/>
          <a:ln w="285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+mn-ea"/>
                <a:ea typeface="+mn-ea"/>
              </a:rPr>
              <a:t>Infographics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1EDF1-A7CA-409E-B156-1EAB9BA07115}"/>
              </a:ext>
            </a:extLst>
          </p:cNvPr>
          <p:cNvSpPr txBox="1"/>
          <p:nvPr/>
        </p:nvSpPr>
        <p:spPr>
          <a:xfrm>
            <a:off x="3223492" y="4406159"/>
            <a:ext cx="1619524" cy="369328"/>
          </a:xfrm>
          <a:prstGeom prst="rect">
            <a:avLst/>
          </a:prstGeom>
          <a:noFill/>
          <a:ln w="28575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+mn-ea"/>
                <a:ea typeface="+mn-ea"/>
              </a:rPr>
              <a:t>Rent Manage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48DE7-E06F-4A8F-8751-F51D4C0734A4}"/>
              </a:ext>
            </a:extLst>
          </p:cNvPr>
          <p:cNvSpPr txBox="1"/>
          <p:nvPr/>
        </p:nvSpPr>
        <p:spPr>
          <a:xfrm>
            <a:off x="5051841" y="2028228"/>
            <a:ext cx="386740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+mn-ea"/>
                <a:ea typeface="+mn-ea"/>
              </a:rPr>
              <a:t>ProductManager</a:t>
            </a:r>
            <a:r>
              <a:rPr lang="en-US" altLang="ko-KR" dirty="0" err="1">
                <a:latin typeface="+mn-ea"/>
                <a:ea typeface="+mn-ea"/>
              </a:rPr>
              <a:t>.</a:t>
            </a:r>
            <a:r>
              <a:rPr lang="en-US" altLang="ko-KR" sz="1400" dirty="0" err="1">
                <a:latin typeface="+mn-ea"/>
                <a:ea typeface="+mn-ea"/>
              </a:rPr>
              <a:t>CategoryProducts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91708-4C0C-4301-9105-AE0F53E56255}"/>
              </a:ext>
            </a:extLst>
          </p:cNvPr>
          <p:cNvSpPr txBox="1"/>
          <p:nvPr/>
        </p:nvSpPr>
        <p:spPr>
          <a:xfrm>
            <a:off x="5051840" y="3222091"/>
            <a:ext cx="864976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latin typeface="+mn-ea"/>
                <a:ea typeface="+mn-ea"/>
              </a:rPr>
              <a:t>Chart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7273E-A4C1-436F-A4F9-FF6E20990D06}"/>
              </a:ext>
            </a:extLst>
          </p:cNvPr>
          <p:cNvSpPr txBox="1"/>
          <p:nvPr/>
        </p:nvSpPr>
        <p:spPr>
          <a:xfrm>
            <a:off x="5051840" y="4401334"/>
            <a:ext cx="385778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+mn-ea"/>
                <a:ea typeface="+mn-ea"/>
              </a:rPr>
              <a:t>ProductManager</a:t>
            </a:r>
            <a:r>
              <a:rPr lang="en-US" altLang="ko-KR" dirty="0" err="1">
                <a:latin typeface="+mn-ea"/>
                <a:ea typeface="+mn-ea"/>
              </a:rPr>
              <a:t>.</a:t>
            </a:r>
            <a:r>
              <a:rPr lang="en-US" altLang="ko-KR" sz="1400" dirty="0" err="1">
                <a:latin typeface="+mn-ea"/>
                <a:ea typeface="+mn-ea"/>
              </a:rPr>
              <a:t>RentableProducts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18A27-4085-4ED8-8DCD-24977D7BFF0B}"/>
              </a:ext>
            </a:extLst>
          </p:cNvPr>
          <p:cNvSpPr txBox="1"/>
          <p:nvPr/>
        </p:nvSpPr>
        <p:spPr>
          <a:xfrm>
            <a:off x="5051840" y="1764899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+mn-ea"/>
                <a:ea typeface="+mn-ea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04C248-774B-4457-B488-64A7A07A5293}"/>
              </a:ext>
            </a:extLst>
          </p:cNvPr>
          <p:cNvSpPr txBox="1"/>
          <p:nvPr/>
        </p:nvSpPr>
        <p:spPr>
          <a:xfrm>
            <a:off x="5051840" y="2987735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+mn-ea"/>
                <a:ea typeface="+mn-ea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C658A9-9BBD-4A8E-AFA9-89FAB68AE4D4}"/>
              </a:ext>
            </a:extLst>
          </p:cNvPr>
          <p:cNvSpPr txBox="1"/>
          <p:nvPr/>
        </p:nvSpPr>
        <p:spPr>
          <a:xfrm>
            <a:off x="5051840" y="4203644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+mn-ea"/>
                <a:ea typeface="+mn-ea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7C847B7-105D-4ACF-A440-8A776AB2D3C5}"/>
              </a:ext>
            </a:extLst>
          </p:cNvPr>
          <p:cNvCxnSpPr>
            <a:stCxn id="4" idx="1"/>
          </p:cNvCxnSpPr>
          <p:nvPr/>
        </p:nvCxnSpPr>
        <p:spPr>
          <a:xfrm flipH="1">
            <a:off x="2761673" y="2158062"/>
            <a:ext cx="461819" cy="3247"/>
          </a:xfrm>
          <a:prstGeom prst="straightConnector1">
            <a:avLst/>
          </a:prstGeom>
          <a:noFill/>
          <a:ln w="25400" cap="flat">
            <a:solidFill>
              <a:srgbClr val="7030A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EF7629A-7090-44DE-86D6-1945BB2BAB3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28800" y="3432590"/>
            <a:ext cx="1394692" cy="0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91A5F67-4359-4E7E-98DD-D1700A439F08}"/>
              </a:ext>
            </a:extLst>
          </p:cNvPr>
          <p:cNvCxnSpPr>
            <a:cxnSpLocks/>
          </p:cNvCxnSpPr>
          <p:nvPr/>
        </p:nvCxnSpPr>
        <p:spPr>
          <a:xfrm flipH="1">
            <a:off x="1514764" y="4568619"/>
            <a:ext cx="1708728" cy="0"/>
          </a:xfrm>
          <a:prstGeom prst="straightConnector1">
            <a:avLst/>
          </a:prstGeom>
          <a:noFill/>
          <a:ln w="25400" cap="flat">
            <a:solidFill>
              <a:srgbClr val="92D05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774298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표 6"/>
          <p:cNvGraphicFramePr/>
          <p:nvPr>
            <p:extLst>
              <p:ext uri="{D42A27DB-BD31-4B8C-83A1-F6EECF244321}">
                <p14:modId xmlns:p14="http://schemas.microsoft.com/office/powerpoint/2010/main" val="518054057"/>
              </p:ext>
            </p:extLst>
          </p:nvPr>
        </p:nvGraphicFramePr>
        <p:xfrm>
          <a:off x="395533" y="836712"/>
          <a:ext cx="8352928" cy="374441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04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SYSTEM_ON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시스템 스위치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TINYINT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스위치 꺼짐 / 1 : 스위치 켜짐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SYSTEM_</a:t>
                      </a:r>
                      <a:r>
                        <a:rPr lang="en-US" sz="1400" dirty="0">
                          <a:sym typeface="Helvetica"/>
                        </a:rPr>
                        <a:t>LOGIN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ym typeface="Helvetica"/>
                        </a:rPr>
                        <a:t>로그인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가능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여부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스위치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TINYINT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0 : </a:t>
                      </a:r>
                      <a:r>
                        <a:rPr sz="1400" dirty="0" err="1">
                          <a:sym typeface="Helvetica"/>
                        </a:rPr>
                        <a:t>스위치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꺼짐</a:t>
                      </a:r>
                      <a:r>
                        <a:rPr sz="1400" dirty="0">
                          <a:sym typeface="Helvetica"/>
                        </a:rPr>
                        <a:t> / 1.  </a:t>
                      </a:r>
                      <a:r>
                        <a:rPr sz="1400" dirty="0" err="1">
                          <a:sym typeface="Helvetica"/>
                        </a:rPr>
                        <a:t>스위치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켜짐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SYSTEM_RENT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반출입 가능 여부 스위치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TINYINT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스위치 꺼짐 / 1 : 스위치 켜짐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SYSTEM_MESSAGE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메시지 가능 여부 스위치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TINYINT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Helvetica"/>
                        </a:rPr>
                        <a:t>0 : </a:t>
                      </a:r>
                      <a:r>
                        <a:rPr sz="1400" dirty="0" err="1">
                          <a:sym typeface="Helvetica"/>
                        </a:rPr>
                        <a:t>스위치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꺼짐</a:t>
                      </a:r>
                      <a:r>
                        <a:rPr sz="1400" dirty="0">
                          <a:sym typeface="Helvetica"/>
                        </a:rPr>
                        <a:t> / 1 : </a:t>
                      </a:r>
                      <a:r>
                        <a:rPr sz="1400" dirty="0" err="1">
                          <a:sym typeface="Helvetica"/>
                        </a:rPr>
                        <a:t>스위치</a:t>
                      </a:r>
                      <a:r>
                        <a:rPr sz="1400" dirty="0">
                          <a:sym typeface="Helvetica"/>
                        </a:rPr>
                        <a:t> </a:t>
                      </a:r>
                      <a:r>
                        <a:rPr sz="1400" dirty="0" err="1">
                          <a:sym typeface="Helvetica"/>
                        </a:rPr>
                        <a:t>켜짐</a:t>
                      </a:r>
                      <a:endParaRPr sz="1400" dirty="0">
                        <a:sym typeface="Helvetica"/>
                      </a:endParaRP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1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SYSTEM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시스템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스위치들을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모아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관리하는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테이블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모니터, 앉아있는, 테이블, 화면이(가) 표시된 사진&#10;&#10;자동 생성된 설명">
            <a:extLst>
              <a:ext uri="{FF2B5EF4-FFF2-40B4-BE49-F238E27FC236}">
                <a16:creationId xmlns:a16="http://schemas.microsoft.com/office/drawing/2014/main" id="{0142D6C4-7FE7-4676-93E3-8A3BF53460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8" t="7319" r="12660" b="6646"/>
          <a:stretch/>
        </p:blipFill>
        <p:spPr>
          <a:xfrm>
            <a:off x="66207" y="796131"/>
            <a:ext cx="3024136" cy="5760000"/>
          </a:xfrm>
          <a:prstGeom prst="rect">
            <a:avLst/>
          </a:prstGeom>
        </p:spPr>
      </p:pic>
      <p:sp>
        <p:nvSpPr>
          <p:cNvPr id="393" name="관리자 페이지 - 재고 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관리자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–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목록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tab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58F8A-1CF3-4F9F-8E12-87596838C28C}"/>
              </a:ext>
            </a:extLst>
          </p:cNvPr>
          <p:cNvSpPr txBox="1"/>
          <p:nvPr/>
        </p:nvSpPr>
        <p:spPr>
          <a:xfrm>
            <a:off x="3262347" y="1929357"/>
            <a:ext cx="2024244" cy="369328"/>
          </a:xfrm>
          <a:prstGeom prst="rect">
            <a:avLst/>
          </a:prstGeom>
          <a:noFill/>
          <a:ln w="28575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명조" panose="02020603020101020101" pitchFamily="18" charset="-127"/>
                <a:ea typeface="나눔명조" panose="02020603020101020101" pitchFamily="18" charset="-127"/>
                <a:sym typeface="Helvetica"/>
              </a:rPr>
              <a:t>재고 검색 </a:t>
            </a:r>
            <a:r>
              <a:rPr kumimoji="0" lang="en-US" altLang="ko-KR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명조" panose="02020603020101020101" pitchFamily="18" charset="-127"/>
                <a:ea typeface="나눔명조" panose="02020603020101020101" pitchFamily="18" charset="-127"/>
                <a:sym typeface="Helvetica"/>
              </a:rPr>
              <a:t>- </a:t>
            </a:r>
            <a:r>
              <a: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명조" panose="02020603020101020101" pitchFamily="18" charset="-127"/>
                <a:ea typeface="나눔명조" panose="02020603020101020101" pitchFamily="18" charset="-127"/>
                <a:sym typeface="Helvetica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7A0E8-0C25-4E9F-A1D1-6495E71B28B7}"/>
              </a:ext>
            </a:extLst>
          </p:cNvPr>
          <p:cNvSpPr txBox="1"/>
          <p:nvPr/>
        </p:nvSpPr>
        <p:spPr>
          <a:xfrm>
            <a:off x="5342012" y="1987372"/>
            <a:ext cx="300178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ProductManager</a:t>
            </a: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Search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CE308-C3AD-46AF-B4AC-CB58116D87D5}"/>
              </a:ext>
            </a:extLst>
          </p:cNvPr>
          <p:cNvSpPr txBox="1"/>
          <p:nvPr/>
        </p:nvSpPr>
        <p:spPr>
          <a:xfrm>
            <a:off x="5342011" y="1724043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219718F-4137-4B61-8DA4-A4B7AADA415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675839" y="2114021"/>
            <a:ext cx="586508" cy="0"/>
          </a:xfrm>
          <a:prstGeom prst="straightConnector1">
            <a:avLst/>
          </a:prstGeom>
          <a:noFill/>
          <a:ln w="25400" cap="flat">
            <a:solidFill>
              <a:srgbClr val="7030A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A6ADBE-EC70-4B7F-A2E9-B57B8FFB07DF}"/>
              </a:ext>
            </a:extLst>
          </p:cNvPr>
          <p:cNvSpPr txBox="1"/>
          <p:nvPr/>
        </p:nvSpPr>
        <p:spPr>
          <a:xfrm>
            <a:off x="3223723" y="1304988"/>
            <a:ext cx="2062868" cy="369328"/>
          </a:xfrm>
          <a:prstGeom prst="rect">
            <a:avLst/>
          </a:prstGeom>
          <a:noFill/>
          <a:ln w="285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검색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바코드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CC4A1-24B1-4F3C-BFED-DA7567D10F9E}"/>
              </a:ext>
            </a:extLst>
          </p:cNvPr>
          <p:cNvSpPr txBox="1"/>
          <p:nvPr/>
        </p:nvSpPr>
        <p:spPr>
          <a:xfrm>
            <a:off x="5314302" y="1304988"/>
            <a:ext cx="300178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ProductManager</a:t>
            </a: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Search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4FA74A-F5B8-490F-AC67-1D52EEE0464C}"/>
              </a:ext>
            </a:extLst>
          </p:cNvPr>
          <p:cNvSpPr txBox="1"/>
          <p:nvPr/>
        </p:nvSpPr>
        <p:spPr>
          <a:xfrm>
            <a:off x="5314301" y="1041659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FA50B-4C49-4AF9-BF2B-C61718BDC56F}"/>
              </a:ext>
            </a:extLst>
          </p:cNvPr>
          <p:cNvSpPr txBox="1"/>
          <p:nvPr/>
        </p:nvSpPr>
        <p:spPr>
          <a:xfrm>
            <a:off x="3262347" y="2652434"/>
            <a:ext cx="2051954" cy="369328"/>
          </a:xfrm>
          <a:prstGeom prst="rect">
            <a:avLst/>
          </a:prstGeom>
          <a:noFill/>
          <a:ln w="28575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목록 필터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A2523-63F9-4860-9A87-2C9086D14749}"/>
              </a:ext>
            </a:extLst>
          </p:cNvPr>
          <p:cNvSpPr txBox="1"/>
          <p:nvPr/>
        </p:nvSpPr>
        <p:spPr>
          <a:xfrm>
            <a:off x="5347405" y="2699708"/>
            <a:ext cx="3341616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ProductManager</a:t>
            </a: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AllProducts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7CAEE-01E5-4EB6-AE44-2A34481EBE7A}"/>
              </a:ext>
            </a:extLst>
          </p:cNvPr>
          <p:cNvSpPr txBox="1"/>
          <p:nvPr/>
        </p:nvSpPr>
        <p:spPr>
          <a:xfrm>
            <a:off x="5347404" y="2436379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B9912EC-CF9A-48DB-9B7B-3462EDD87AE4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667568" y="2652434"/>
            <a:ext cx="594779" cy="184664"/>
          </a:xfrm>
          <a:prstGeom prst="straightConnector1">
            <a:avLst/>
          </a:prstGeom>
          <a:noFill/>
          <a:ln w="25400" cap="flat">
            <a:solidFill>
              <a:srgbClr val="92D05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625A32-2C21-415F-BA5F-1B751A089D81}"/>
              </a:ext>
            </a:extLst>
          </p:cNvPr>
          <p:cNvSpPr txBox="1"/>
          <p:nvPr/>
        </p:nvSpPr>
        <p:spPr>
          <a:xfrm>
            <a:off x="3262347" y="3930703"/>
            <a:ext cx="2051954" cy="369328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명조" panose="02020603020101020101" pitchFamily="18" charset="-127"/>
                <a:ea typeface="나눔명조" panose="02020603020101020101" pitchFamily="18" charset="-127"/>
                <a:sym typeface="Helvetica"/>
              </a:rPr>
              <a:t>재고 목록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8875E-BDCE-4F8C-9828-90E344394CF9}"/>
              </a:ext>
            </a:extLst>
          </p:cNvPr>
          <p:cNvSpPr txBox="1"/>
          <p:nvPr/>
        </p:nvSpPr>
        <p:spPr>
          <a:xfrm>
            <a:off x="5380509" y="3959961"/>
            <a:ext cx="3341616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ProductManager</a:t>
            </a: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AllProducts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073A7-0875-4978-860D-60F8C5DF8C79}"/>
              </a:ext>
            </a:extLst>
          </p:cNvPr>
          <p:cNvSpPr txBox="1"/>
          <p:nvPr/>
        </p:nvSpPr>
        <p:spPr>
          <a:xfrm>
            <a:off x="5380508" y="3696632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cxnSp>
        <p:nvCxnSpPr>
          <p:cNvPr id="386" name="연결선: 꺾임 385">
            <a:extLst>
              <a:ext uri="{FF2B5EF4-FFF2-40B4-BE49-F238E27FC236}">
                <a16:creationId xmlns:a16="http://schemas.microsoft.com/office/drawing/2014/main" id="{394A93F9-BC7F-4A1A-8EC5-B8C9C205E40A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618837" y="1489652"/>
            <a:ext cx="2604887" cy="537112"/>
          </a:xfrm>
          <a:prstGeom prst="bentConnector3">
            <a:avLst>
              <a:gd name="adj1" fmla="val 100350"/>
            </a:avLst>
          </a:prstGeom>
          <a:noFill/>
          <a:ln w="25400" cap="flat">
            <a:solidFill>
              <a:srgbClr val="FFC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1" name="오른쪽 중괄호 400">
            <a:extLst>
              <a:ext uri="{FF2B5EF4-FFF2-40B4-BE49-F238E27FC236}">
                <a16:creationId xmlns:a16="http://schemas.microsoft.com/office/drawing/2014/main" id="{F6D3EE0B-F195-4700-9D21-49D54AEEC577}"/>
              </a:ext>
            </a:extLst>
          </p:cNvPr>
          <p:cNvSpPr/>
          <p:nvPr/>
        </p:nvSpPr>
        <p:spPr>
          <a:xfrm>
            <a:off x="2667569" y="2826327"/>
            <a:ext cx="422774" cy="2613891"/>
          </a:xfrm>
          <a:prstGeom prst="rightBrace">
            <a:avLst/>
          </a:prstGeom>
          <a:noFill/>
          <a:ln w="25400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48784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모니터, 빨간색, 앉아있는, 검은색이(가) 표시된 사진&#10;&#10;자동 생성된 설명">
            <a:extLst>
              <a:ext uri="{FF2B5EF4-FFF2-40B4-BE49-F238E27FC236}">
                <a16:creationId xmlns:a16="http://schemas.microsoft.com/office/drawing/2014/main" id="{98EC400F-1477-488F-B79C-D72714E24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118" y="244051"/>
            <a:ext cx="4056710" cy="6858000"/>
          </a:xfrm>
          <a:prstGeom prst="rect">
            <a:avLst/>
          </a:prstGeom>
        </p:spPr>
      </p:pic>
      <p:sp>
        <p:nvSpPr>
          <p:cNvPr id="393" name="관리자 페이지 - 재고 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–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관리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tab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BD6A-14DC-4AFD-AA43-9763D7C9A4A2}"/>
              </a:ext>
            </a:extLst>
          </p:cNvPr>
          <p:cNvSpPr txBox="1"/>
          <p:nvPr/>
        </p:nvSpPr>
        <p:spPr>
          <a:xfrm>
            <a:off x="3280583" y="1663234"/>
            <a:ext cx="1619524" cy="369328"/>
          </a:xfrm>
          <a:prstGeom prst="rect">
            <a:avLst/>
          </a:prstGeom>
          <a:noFill/>
          <a:ln w="28575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등록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21C270-38C7-4303-9562-2702A7C16827}"/>
              </a:ext>
            </a:extLst>
          </p:cNvPr>
          <p:cNvSpPr txBox="1"/>
          <p:nvPr/>
        </p:nvSpPr>
        <p:spPr>
          <a:xfrm>
            <a:off x="5053656" y="1507184"/>
            <a:ext cx="3391309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ProductManager.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AddProduct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E89B0-6FF1-4807-AB4C-480212FF2CD0}"/>
              </a:ext>
            </a:extLst>
          </p:cNvPr>
          <p:cNvSpPr txBox="1"/>
          <p:nvPr/>
        </p:nvSpPr>
        <p:spPr>
          <a:xfrm>
            <a:off x="5053655" y="1243855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D6807-2DCA-4FD8-B132-13356B1B642B}"/>
              </a:ext>
            </a:extLst>
          </p:cNvPr>
          <p:cNvSpPr txBox="1"/>
          <p:nvPr/>
        </p:nvSpPr>
        <p:spPr>
          <a:xfrm>
            <a:off x="3280583" y="2773172"/>
            <a:ext cx="1619524" cy="369328"/>
          </a:xfrm>
          <a:prstGeom prst="rect">
            <a:avLst/>
          </a:prstGeom>
          <a:noFill/>
          <a:ln w="285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삭제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F07CC-2C8A-4D4B-AEC4-BF802130D794}"/>
              </a:ext>
            </a:extLst>
          </p:cNvPr>
          <p:cNvSpPr txBox="1"/>
          <p:nvPr/>
        </p:nvSpPr>
        <p:spPr>
          <a:xfrm>
            <a:off x="5108932" y="2828003"/>
            <a:ext cx="356924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ProductManager</a:t>
            </a: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DeleteProduct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3BA072-3FA7-4902-8883-E7980D05DDCB}"/>
              </a:ext>
            </a:extLst>
          </p:cNvPr>
          <p:cNvSpPr txBox="1"/>
          <p:nvPr/>
        </p:nvSpPr>
        <p:spPr>
          <a:xfrm>
            <a:off x="5108931" y="2564674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5684D-A6A6-4A6F-A44D-3F602FFEC580}"/>
              </a:ext>
            </a:extLst>
          </p:cNvPr>
          <p:cNvSpPr txBox="1"/>
          <p:nvPr/>
        </p:nvSpPr>
        <p:spPr>
          <a:xfrm>
            <a:off x="3290201" y="3876375"/>
            <a:ext cx="1619524" cy="369328"/>
          </a:xfrm>
          <a:prstGeom prst="rect">
            <a:avLst/>
          </a:prstGeom>
          <a:noFill/>
          <a:ln w="28575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검사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098306-EF9A-4044-9A73-52DCEFFEE8FA}"/>
              </a:ext>
            </a:extLst>
          </p:cNvPr>
          <p:cNvSpPr txBox="1"/>
          <p:nvPr/>
        </p:nvSpPr>
        <p:spPr>
          <a:xfrm>
            <a:off x="5118550" y="3931206"/>
            <a:ext cx="358046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ProductManager.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CheckProduct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7AABBE-752A-49D5-9A68-B7171A2F50B6}"/>
              </a:ext>
            </a:extLst>
          </p:cNvPr>
          <p:cNvSpPr txBox="1"/>
          <p:nvPr/>
        </p:nvSpPr>
        <p:spPr>
          <a:xfrm>
            <a:off x="5118549" y="3667877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CD994C-00D7-4F21-A257-AB88A667663C}"/>
              </a:ext>
            </a:extLst>
          </p:cNvPr>
          <p:cNvSpPr txBox="1"/>
          <p:nvPr/>
        </p:nvSpPr>
        <p:spPr>
          <a:xfrm>
            <a:off x="3290201" y="4838902"/>
            <a:ext cx="1619524" cy="369328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수정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6B2B9-69E8-4B75-8137-4C339EBD81B8}"/>
              </a:ext>
            </a:extLst>
          </p:cNvPr>
          <p:cNvSpPr txBox="1"/>
          <p:nvPr/>
        </p:nvSpPr>
        <p:spPr>
          <a:xfrm>
            <a:off x="5118550" y="4893733"/>
            <a:ext cx="362855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ProductManager</a:t>
            </a: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UpdateProduct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C80415-5DF5-46EB-8877-51FCCE03BD61}"/>
              </a:ext>
            </a:extLst>
          </p:cNvPr>
          <p:cNvSpPr txBox="1"/>
          <p:nvPr/>
        </p:nvSpPr>
        <p:spPr>
          <a:xfrm>
            <a:off x="5118549" y="4630404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3E77D3-3FCD-4B33-91EE-577E8E6D50CD}"/>
              </a:ext>
            </a:extLst>
          </p:cNvPr>
          <p:cNvSpPr txBox="1"/>
          <p:nvPr/>
        </p:nvSpPr>
        <p:spPr>
          <a:xfrm>
            <a:off x="5053655" y="1921053"/>
            <a:ext cx="212333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Product.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constructor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98137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니터, 앉아있는, 화면, 테이블이(가) 표시된 사진&#10;&#10;자동 생성된 설명">
            <a:extLst>
              <a:ext uri="{FF2B5EF4-FFF2-40B4-BE49-F238E27FC236}">
                <a16:creationId xmlns:a16="http://schemas.microsoft.com/office/drawing/2014/main" id="{3E858B3F-187A-4232-8903-E9441AF29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118" y="247131"/>
            <a:ext cx="4056710" cy="6858000"/>
          </a:xfrm>
          <a:prstGeom prst="rect">
            <a:avLst/>
          </a:prstGeom>
        </p:spPr>
      </p:pic>
      <p:sp>
        <p:nvSpPr>
          <p:cNvPr id="393" name="관리자 페이지 - 재고 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1820"/>
            </a:lvl1pPr>
          </a:lstStyle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–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관리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tab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46DBF-2F0A-44E1-AFDE-D422BE34607B}"/>
              </a:ext>
            </a:extLst>
          </p:cNvPr>
          <p:cNvSpPr txBox="1"/>
          <p:nvPr/>
        </p:nvSpPr>
        <p:spPr>
          <a:xfrm>
            <a:off x="3223492" y="1973397"/>
            <a:ext cx="1619524" cy="369328"/>
          </a:xfrm>
          <a:prstGeom prst="rect">
            <a:avLst/>
          </a:prstGeom>
          <a:noFill/>
          <a:ln w="28575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대여 확인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2E370-209B-405F-B4F2-B5A57DC0A369}"/>
              </a:ext>
            </a:extLst>
          </p:cNvPr>
          <p:cNvSpPr txBox="1"/>
          <p:nvPr/>
        </p:nvSpPr>
        <p:spPr>
          <a:xfrm>
            <a:off x="5051841" y="2028228"/>
            <a:ext cx="385778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ProductManager</a:t>
            </a: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RentableProducts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CE05D-1B5F-4E30-B294-1AC24198BACE}"/>
              </a:ext>
            </a:extLst>
          </p:cNvPr>
          <p:cNvSpPr txBox="1"/>
          <p:nvPr/>
        </p:nvSpPr>
        <p:spPr>
          <a:xfrm>
            <a:off x="5051840" y="1764899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370CD-7D60-44AF-AAC8-5A06D46E8C3E}"/>
              </a:ext>
            </a:extLst>
          </p:cNvPr>
          <p:cNvSpPr txBox="1"/>
          <p:nvPr/>
        </p:nvSpPr>
        <p:spPr>
          <a:xfrm>
            <a:off x="3217417" y="2994889"/>
            <a:ext cx="1619524" cy="369328"/>
          </a:xfrm>
          <a:prstGeom prst="rect">
            <a:avLst/>
          </a:prstGeom>
          <a:noFill/>
          <a:ln w="285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명조" panose="02020603020101020101" pitchFamily="18" charset="-127"/>
                <a:ea typeface="나눔명조" panose="02020603020101020101" pitchFamily="18" charset="-127"/>
                <a:sym typeface="Helvetica"/>
              </a:rPr>
              <a:t>반납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EAAE0-2439-4483-8B34-E72F1EFC7233}"/>
              </a:ext>
            </a:extLst>
          </p:cNvPr>
          <p:cNvSpPr txBox="1"/>
          <p:nvPr/>
        </p:nvSpPr>
        <p:spPr>
          <a:xfrm>
            <a:off x="5045766" y="3049720"/>
            <a:ext cx="385778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ProductManager</a:t>
            </a: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RentableProducts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6DB36-753D-499C-A1E9-2C3085609DBB}"/>
              </a:ext>
            </a:extLst>
          </p:cNvPr>
          <p:cNvSpPr txBox="1"/>
          <p:nvPr/>
        </p:nvSpPr>
        <p:spPr>
          <a:xfrm>
            <a:off x="5045765" y="2786391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7E59A-FFC6-4B68-A3D5-62771F072C50}"/>
              </a:ext>
            </a:extLst>
          </p:cNvPr>
          <p:cNvSpPr txBox="1"/>
          <p:nvPr/>
        </p:nvSpPr>
        <p:spPr>
          <a:xfrm>
            <a:off x="3217417" y="4115247"/>
            <a:ext cx="1619524" cy="369328"/>
          </a:xfrm>
          <a:prstGeom prst="rect">
            <a:avLst/>
          </a:prstGeom>
          <a:noFill/>
          <a:ln w="28575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현황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79CD81-96A5-48B9-9B1C-873B9F6D6DAE}"/>
              </a:ext>
            </a:extLst>
          </p:cNvPr>
          <p:cNvSpPr txBox="1"/>
          <p:nvPr/>
        </p:nvSpPr>
        <p:spPr>
          <a:xfrm>
            <a:off x="5045766" y="4170078"/>
            <a:ext cx="3907476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ProductManager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en-US" altLang="ko-KR" sz="1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RentableProducts</a:t>
            </a:r>
            <a:endParaRPr lang="en-US" altLang="ko-KR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5B6289-0F79-4D92-A264-11E2982849D6}"/>
              </a:ext>
            </a:extLst>
          </p:cNvPr>
          <p:cNvSpPr txBox="1"/>
          <p:nvPr/>
        </p:nvSpPr>
        <p:spPr>
          <a:xfrm>
            <a:off x="5045765" y="3906749"/>
            <a:ext cx="12473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u="sng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Related Class</a:t>
            </a:r>
            <a:endParaRPr kumimoji="0" lang="ko-KR" altLang="en-US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4304410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자유형 12"/>
          <p:cNvSpPr/>
          <p:nvPr/>
        </p:nvSpPr>
        <p:spPr>
          <a:xfrm>
            <a:off x="-1" y="0"/>
            <a:ext cx="482917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866" y="8820"/>
                </a:lnTo>
                <a:lnTo>
                  <a:pt x="16457" y="8820"/>
                </a:lnTo>
                <a:lnTo>
                  <a:pt x="66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43" name="TextBox 14"/>
          <p:cNvSpPr txBox="1"/>
          <p:nvPr/>
        </p:nvSpPr>
        <p:spPr>
          <a:xfrm>
            <a:off x="297238" y="2468879"/>
            <a:ext cx="2800294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0" spc="-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</a:p>
        </p:txBody>
      </p:sp>
      <p:sp>
        <p:nvSpPr>
          <p:cNvPr id="444" name="TextBox 4"/>
          <p:cNvSpPr txBox="1"/>
          <p:nvPr/>
        </p:nvSpPr>
        <p:spPr>
          <a:xfrm>
            <a:off x="4127182" y="2936875"/>
            <a:ext cx="4704399" cy="65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 spc="-15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계획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45" name="Text Box 5"/>
          <p:cNvSpPr txBox="1"/>
          <p:nvPr/>
        </p:nvSpPr>
        <p:spPr>
          <a:xfrm>
            <a:off x="4127182" y="3457922"/>
            <a:ext cx="4704399" cy="34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사용자별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흐름도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C_Ap.png" descr="C_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567" y="2083283"/>
            <a:ext cx="1333501" cy="13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C_S.png" descr="C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82" y="2065785"/>
            <a:ext cx="1333501" cy="13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C_An.png" descr="C_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217" y="2065785"/>
            <a:ext cx="1333501" cy="13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C_Web.png" descr="C_We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866" y="2065785"/>
            <a:ext cx="1333501" cy="1333501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제목 12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계획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  <a:sym typeface="Arial"/>
              </a:rPr>
              <a:t>: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팀원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구성도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52" name="TextBox 3"/>
          <p:cNvSpPr txBox="1"/>
          <p:nvPr/>
        </p:nvSpPr>
        <p:spPr>
          <a:xfrm>
            <a:off x="1049255" y="4459531"/>
            <a:ext cx="67902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정진영</a:t>
            </a:r>
          </a:p>
        </p:txBody>
      </p:sp>
      <p:sp>
        <p:nvSpPr>
          <p:cNvPr id="453" name="TextBox 21"/>
          <p:cNvSpPr txBox="1"/>
          <p:nvPr/>
        </p:nvSpPr>
        <p:spPr>
          <a:xfrm>
            <a:off x="3226224" y="4455313"/>
            <a:ext cx="67902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문주한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54" name="TextBox 22"/>
          <p:cNvSpPr txBox="1"/>
          <p:nvPr/>
        </p:nvSpPr>
        <p:spPr>
          <a:xfrm>
            <a:off x="5379575" y="4455313"/>
            <a:ext cx="67902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오창한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55" name="TextBox 23"/>
          <p:cNvSpPr txBox="1"/>
          <p:nvPr/>
        </p:nvSpPr>
        <p:spPr>
          <a:xfrm>
            <a:off x="7532927" y="4462508"/>
            <a:ext cx="67902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강승곤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56" name="TextBox 5"/>
          <p:cNvSpPr txBox="1"/>
          <p:nvPr/>
        </p:nvSpPr>
        <p:spPr>
          <a:xfrm>
            <a:off x="1100552" y="3770120"/>
            <a:ext cx="5796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서버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57" name="TextBox 25"/>
          <p:cNvSpPr txBox="1"/>
          <p:nvPr/>
        </p:nvSpPr>
        <p:spPr>
          <a:xfrm>
            <a:off x="3382145" y="3770120"/>
            <a:ext cx="3359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웹</a:t>
            </a:r>
          </a:p>
        </p:txBody>
      </p:sp>
      <p:sp>
        <p:nvSpPr>
          <p:cNvPr id="458" name="TextBox 26"/>
          <p:cNvSpPr txBox="1"/>
          <p:nvPr/>
        </p:nvSpPr>
        <p:spPr>
          <a:xfrm>
            <a:off x="5222707" y="3770120"/>
            <a:ext cx="1023674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Android</a:t>
            </a:r>
          </a:p>
        </p:txBody>
      </p:sp>
      <p:sp>
        <p:nvSpPr>
          <p:cNvPr id="459" name="TextBox 27"/>
          <p:cNvSpPr txBox="1"/>
          <p:nvPr/>
        </p:nvSpPr>
        <p:spPr>
          <a:xfrm>
            <a:off x="7640326" y="3770120"/>
            <a:ext cx="527555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iOS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제목 12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계획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  <a:sym typeface="Arial"/>
              </a:rPr>
              <a:t>: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일정</a:t>
            </a:r>
            <a:endParaRPr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462" name="표 1"/>
          <p:cNvGraphicFramePr/>
          <p:nvPr>
            <p:extLst>
              <p:ext uri="{D42A27DB-BD31-4B8C-83A1-F6EECF244321}">
                <p14:modId xmlns:p14="http://schemas.microsoft.com/office/powerpoint/2010/main" val="2609307833"/>
              </p:ext>
            </p:extLst>
          </p:nvPr>
        </p:nvGraphicFramePr>
        <p:xfrm>
          <a:off x="323527" y="980728"/>
          <a:ext cx="8280920" cy="533103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707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주차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서버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웹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안드로이드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iOS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0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10월 4주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sz="1400" dirty="0" err="1"/>
                        <a:t>서버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환경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구축</a:t>
                      </a:r>
                      <a:endParaRPr sz="1400" dirty="0"/>
                    </a:p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sz="1400" dirty="0"/>
                        <a:t>DB </a:t>
                      </a:r>
                      <a:r>
                        <a:rPr sz="1400" dirty="0" err="1"/>
                        <a:t>구축</a:t>
                      </a:r>
                      <a:endParaRPr sz="1400" dirty="0"/>
                    </a:p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sz="1400" dirty="0"/>
                        <a:t>API </a:t>
                      </a:r>
                      <a:r>
                        <a:rPr sz="1400" dirty="0" err="1"/>
                        <a:t>제작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시작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ko-KR" altLang="en-US" sz="1400" dirty="0"/>
                        <a:t>웹 환경 구축</a:t>
                      </a:r>
                      <a:endParaRPr lang="en-US" altLang="ko-KR" sz="1400" dirty="0"/>
                    </a:p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ko-KR" altLang="en-US" sz="1400" dirty="0"/>
                        <a:t>전체적인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제작</a:t>
                      </a:r>
                      <a:endParaRPr lang="en-US" altLang="ko-KR" sz="1400" dirty="0"/>
                    </a:p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ko-KR" altLang="en-US" sz="1400" dirty="0"/>
                        <a:t>서버와 연동 테스트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en-US" altLang="ko-KR" sz="1400" dirty="0"/>
                        <a:t>Tab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Views</a:t>
                      </a:r>
                      <a:r>
                        <a:rPr lang="ko-KR" altLang="en-US" sz="1400" dirty="0"/>
                        <a:t> 제작</a:t>
                      </a:r>
                      <a:endParaRPr lang="en-US" altLang="ko-KR" sz="1400" dirty="0"/>
                    </a:p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ko-KR" altLang="en-US" sz="1400" dirty="0"/>
                        <a:t>네트워크 연동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en-US" altLang="ko-KR" sz="1400" dirty="0"/>
                        <a:t>Tab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Views</a:t>
                      </a:r>
                      <a:r>
                        <a:rPr lang="ko-KR" altLang="en-US" sz="1400" dirty="0"/>
                        <a:t> 제작</a:t>
                      </a:r>
                    </a:p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ko-KR" altLang="en-US" sz="1400" dirty="0"/>
                        <a:t>네트워크 연동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0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10월 5주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API 제작 완료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ko-KR" altLang="en-US" sz="1400" dirty="0"/>
                        <a:t>로그인 페이지 작업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en-US" sz="1400" dirty="0"/>
                        <a:t>Contents </a:t>
                      </a:r>
                      <a:r>
                        <a:rPr lang="ko-KR" altLang="en-US" sz="1400" dirty="0"/>
                        <a:t>제작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en-US" altLang="ko-KR" sz="1400" dirty="0"/>
                        <a:t>Contents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073"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t>11월</a:t>
                      </a:r>
                    </a:p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t>1주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플랫폼 협업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ko-KR" altLang="en-US" sz="1400" dirty="0"/>
                        <a:t>관리자 페이지 작업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en-US" altLang="ko-KR" sz="1400" dirty="0"/>
                        <a:t>Contents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en-US" altLang="ko-KR" sz="1400" dirty="0"/>
                        <a:t>Contents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073"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t>11월</a:t>
                      </a:r>
                    </a:p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t>2주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플랫폼 협업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ko-KR" altLang="en-US" sz="1400" dirty="0"/>
                        <a:t>관리자 페이지 작업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en-US" altLang="ko-KR" sz="1400" dirty="0"/>
                        <a:t>Contents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en-US" altLang="ko-KR" sz="1400" dirty="0"/>
                        <a:t>Contents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073"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t>11월</a:t>
                      </a:r>
                    </a:p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t>3주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플랫폼 협업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ko-KR" altLang="en-US" sz="1400" dirty="0"/>
                        <a:t>관리자 페이지 작업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en-US" altLang="ko-KR" sz="1400" dirty="0" err="1"/>
                        <a:t>ZXing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연동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en-US" altLang="ko-KR" sz="1400" dirty="0" err="1"/>
                        <a:t>ZXing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073"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t>11월</a:t>
                      </a:r>
                    </a:p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t>4주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플랫폼 협업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ko-KR" altLang="en-US" sz="1400" dirty="0"/>
                        <a:t>사용자 페이지 작업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en-US" altLang="ko-KR" sz="1400" dirty="0"/>
                        <a:t>FCM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en-US" altLang="ko-KR" sz="1400" dirty="0"/>
                        <a:t>FCM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073"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t>12월</a:t>
                      </a:r>
                    </a:p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t>1주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플랫폼 협업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ko-KR" altLang="en-US" sz="1400" dirty="0"/>
                        <a:t>코드 정리 및 배포 준비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ym typeface="Helvetica"/>
                        </a:defRPr>
                      </a:pPr>
                      <a:r>
                        <a:rPr lang="en-US" sz="1400" dirty="0"/>
                        <a:t>Demo</a:t>
                      </a:r>
                      <a:r>
                        <a:rPr lang="ko-KR" altLang="en-US" sz="1400" dirty="0"/>
                        <a:t> 준비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>
                          <a:sym typeface="Helvetica"/>
                        </a:defRPr>
                      </a:pPr>
                      <a:r>
                        <a:rPr lang="en-US" altLang="ko-KR" sz="1400" dirty="0"/>
                        <a:t>Demo </a:t>
                      </a:r>
                      <a:r>
                        <a:rPr lang="ko-KR" altLang="en-US" sz="1400" dirty="0"/>
                        <a:t>준비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Box 5"/>
          <p:cNvSpPr txBox="1"/>
          <p:nvPr/>
        </p:nvSpPr>
        <p:spPr>
          <a:xfrm>
            <a:off x="839468" y="1557337"/>
            <a:ext cx="4947289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80000"/>
              </a:lnSpc>
              <a:defRPr sz="50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THANK</a:t>
            </a:r>
          </a:p>
        </p:txBody>
      </p:sp>
      <p:sp>
        <p:nvSpPr>
          <p:cNvPr id="465" name="TextBox 5"/>
          <p:cNvSpPr txBox="1"/>
          <p:nvPr/>
        </p:nvSpPr>
        <p:spPr>
          <a:xfrm>
            <a:off x="848993" y="2217739"/>
            <a:ext cx="6125214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80000"/>
              </a:lnSpc>
              <a:defRPr sz="70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표 6"/>
          <p:cNvGraphicFramePr/>
          <p:nvPr/>
        </p:nvGraphicFramePr>
        <p:xfrm>
          <a:off x="395536" y="854714"/>
          <a:ext cx="8352928" cy="514857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설명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번호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유저를 식별하는 index key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아이디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로그인 아이디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user_pw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비밀번호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bcrypt로 hashing된 비밀번호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user_level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관리자 등급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0 : 일반 / 1 : 관리자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이름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user_sid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학번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로그인 학번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user_block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사용 금지일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남은 사용 금지일수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user_uuid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스마트폰 고유번호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FCM에 쓰이는 기기 고유번호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소속 그룹번호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user_email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이메일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이메일 주소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user_phone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전화번호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전화번호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user_created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생성 시각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DATETIME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데이터가 생성된 시각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4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USER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데이터를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관리하는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테이블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표 6"/>
          <p:cNvGraphicFramePr/>
          <p:nvPr/>
        </p:nvGraphicFramePr>
        <p:xfrm>
          <a:off x="395533" y="836712"/>
          <a:ext cx="8352928" cy="20802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04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Column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의미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타입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Helvetica"/>
                        </a:rPr>
                        <a:t>필수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user_group_index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그룹 인덱스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그룹을 식별하는 index key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user_group_name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그룹 이름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VARCHAR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O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046"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Helvetica"/>
                        </a:rPr>
                        <a:t>유저 그룹 이름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제목 1"/>
          <p:cNvSpPr txBox="1">
            <a:spLocks noGrp="1"/>
          </p:cNvSpPr>
          <p:nvPr>
            <p:ph type="title"/>
          </p:nvPr>
        </p:nvSpPr>
        <p:spPr>
          <a:xfrm>
            <a:off x="222943" y="301869"/>
            <a:ext cx="7344820" cy="369334"/>
          </a:xfrm>
          <a:prstGeom prst="rect">
            <a:avLst/>
          </a:prstGeom>
        </p:spPr>
        <p:txBody>
          <a:bodyPr/>
          <a:lstStyle/>
          <a:p>
            <a:pPr defTabSz="795527">
              <a:defRPr sz="1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>
                <a:latin typeface="나눔명조" panose="02020603020101020101" pitchFamily="18" charset="-127"/>
                <a:ea typeface="나눔명조" panose="02020603020101020101" pitchFamily="18" charset="-127"/>
              </a:rPr>
              <a:t>USER GROUP :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그룹을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관리하는</a:t>
            </a:r>
            <a:r>
              <a:rPr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테이블</a:t>
            </a:r>
            <a:endParaRPr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디자인 사용자 지정">
  <a:themeElements>
    <a:clrScheme name="디자인 사용자 지정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나눔명조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디자인 사용자 지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디자인 사용자 지정">
      <a:majorFont>
        <a:latin typeface="Helvetica"/>
        <a:ea typeface="Helvetica"/>
        <a:cs typeface="Helvetica"/>
      </a:majorFont>
      <a:minorFont>
        <a:latin typeface="굴림"/>
        <a:ea typeface="굴림"/>
        <a:cs typeface="굴림"/>
      </a:minorFont>
    </a:fontScheme>
    <a:fmtScheme name="디자인 사용자 지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5285</Words>
  <Application>Microsoft Office PowerPoint</Application>
  <PresentationFormat>화면 슬라이드 쇼(4:3)</PresentationFormat>
  <Paragraphs>2202</Paragraphs>
  <Slides>76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1" baseType="lpstr">
      <vt:lpstr>Helvetica</vt:lpstr>
      <vt:lpstr>맑은 고딕</vt:lpstr>
      <vt:lpstr>나눔명조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기본 시스템 아키텍쳐 : 서버 구성도</vt:lpstr>
      <vt:lpstr>기본 시스템 아키텍쳐 : 메뉴 구성도</vt:lpstr>
      <vt:lpstr>PowerPoint 프레젠테이션</vt:lpstr>
      <vt:lpstr>SYSTEM : 시스템 스위치들을 모아 관리하는 테이블</vt:lpstr>
      <vt:lpstr>USER : 유저 데이터를 관리하는 테이블</vt:lpstr>
      <vt:lpstr>USER GROUP : 유저 그룹을 관리하는 테이블</vt:lpstr>
      <vt:lpstr>USER SESSION : 유저 세션을 관리하는 테이블</vt:lpstr>
      <vt:lpstr>PRODUCT : 재고 물품 데이터를 관리하는 테이블</vt:lpstr>
      <vt:lpstr>PRODUCT GROUP : 재고 그룹 데이터를 관리하는 테이블</vt:lpstr>
      <vt:lpstr>PRODUCT CHECK : 재고 검사 데이터를 관리하는 테이블</vt:lpstr>
      <vt:lpstr>RENT : 반출입 데이터를 관리하는 테이블</vt:lpstr>
      <vt:lpstr>HISTORY : 주별 통계값을 저장하는 테이블</vt:lpstr>
      <vt:lpstr>LOG : 로그를 관리하는 테이블</vt:lpstr>
      <vt:lpstr>LOG TYPE : 로그 타입을 관리하는 테이블</vt:lpstr>
      <vt:lpstr>PowerPoint 프레젠테이션</vt:lpstr>
      <vt:lpstr>login.php : 로그인 API</vt:lpstr>
      <vt:lpstr>login.php : 로그인 API</vt:lpstr>
      <vt:lpstr>user_add.php : 유저 추가 API</vt:lpstr>
      <vt:lpstr>user_add.php : 유저 추가 API</vt:lpstr>
      <vt:lpstr>user_modify.php : 유저 수정 API</vt:lpstr>
      <vt:lpstr>user_modify.php : 유저 수정 API</vt:lpstr>
      <vt:lpstr>user_delete.php : 유저 삭제 API</vt:lpstr>
      <vt:lpstr>user_group_add.php : 유저 그룹 추가 API</vt:lpstr>
      <vt:lpstr>user_group_modify.php : 유저 그룹 수정 API</vt:lpstr>
      <vt:lpstr>user_group_delete.php : 유저 그룹 삭제 API</vt:lpstr>
      <vt:lpstr>product_list.php : 재고 현황 API</vt:lpstr>
      <vt:lpstr>product_list.php : 재고 현황 API</vt:lpstr>
      <vt:lpstr>product_list.php : 재고 현황 API</vt:lpstr>
      <vt:lpstr>product_add.php : 재고 추가 API</vt:lpstr>
      <vt:lpstr>product_modify.php : 재고 수정 API</vt:lpstr>
      <vt:lpstr>product_delete.php : 재고 삭제 API</vt:lpstr>
      <vt:lpstr>product_group_add.php : 재고 그룹 추가 API</vt:lpstr>
      <vt:lpstr>product_group_modify.php : 재고 그룹 수정 API</vt:lpstr>
      <vt:lpstr>product_group_delete.php : 재고 그룹 삭제 API</vt:lpstr>
      <vt:lpstr>rent_list.php : 반출입 현황 API</vt:lpstr>
      <vt:lpstr>rent_list.php : 반출입 현황 API</vt:lpstr>
      <vt:lpstr>rent_new.php : 반출입 신청 API</vt:lpstr>
      <vt:lpstr>rent_start.php : 반출입 허가 API</vt:lpstr>
      <vt:lpstr>rent_finish.php : 반출입 완료 API</vt:lpstr>
      <vt:lpstr>log_list.php : 로그 현황 API</vt:lpstr>
      <vt:lpstr>log_list.php : 로그 현황 API</vt:lpstr>
      <vt:lpstr>log_add.php : 로그 추가 API</vt:lpstr>
      <vt:lpstr>log_remove.php : 로그 삭제 API</vt:lpstr>
      <vt:lpstr>log_type.php : 로그 종류 API</vt:lpstr>
      <vt:lpstr>history.php : 역대 통계 API</vt:lpstr>
      <vt:lpstr>push_send.php : 푸시 전송 API</vt:lpstr>
      <vt:lpstr>email_send.php : 메일 전송 API</vt:lpstr>
      <vt:lpstr>system.php : 시스템 스위치 API</vt:lpstr>
      <vt:lpstr>system.php : 시스템 스위치 API</vt:lpstr>
      <vt:lpstr>PowerPoint 프레젠테이션</vt:lpstr>
      <vt:lpstr>로그인 페이지</vt:lpstr>
      <vt:lpstr>관리자 페이지 - 재고 대시보드</vt:lpstr>
      <vt:lpstr>관리자 페이지 - 재고 상세</vt:lpstr>
      <vt:lpstr>관리자 페이지 - 재고 상세</vt:lpstr>
      <vt:lpstr>관리자 페이지 - 반출입 대시보드</vt:lpstr>
      <vt:lpstr>관리자 페이지 - 반출입 대시보드</vt:lpstr>
      <vt:lpstr>관리자 페이지 - 반출입 대시보드</vt:lpstr>
      <vt:lpstr>관리자 페이지 - 유저 관리</vt:lpstr>
      <vt:lpstr>관리자 페이지 - 유저 관리</vt:lpstr>
      <vt:lpstr>관리자 페이지 - 설정</vt:lpstr>
      <vt:lpstr>사용자 페이지 - 대여 대시보드</vt:lpstr>
      <vt:lpstr>사용자 페이지 - 대여 대시보드</vt:lpstr>
      <vt:lpstr>PowerPoint 프레젠테이션</vt:lpstr>
      <vt:lpstr>클래스 구조도</vt:lpstr>
      <vt:lpstr>로그인 View</vt:lpstr>
      <vt:lpstr>관리자 – Home tab</vt:lpstr>
      <vt:lpstr>관리자 – 재고 목록 tab</vt:lpstr>
      <vt:lpstr>관리자 페이지 – 재고 관리 tab</vt:lpstr>
      <vt:lpstr>관리자 페이지 – 반출입 관리 tab</vt:lpstr>
      <vt:lpstr>PowerPoint 프레젠테이션</vt:lpstr>
      <vt:lpstr>개발 계획 : 팀원 구성도</vt:lpstr>
      <vt:lpstr>개발 계획 : 개발 일정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seung gon</dc:creator>
  <cp:lastModifiedBy>정 진영</cp:lastModifiedBy>
  <cp:revision>27</cp:revision>
  <dcterms:modified xsi:type="dcterms:W3CDTF">2019-10-21T05:42:07Z</dcterms:modified>
</cp:coreProperties>
</file>